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9"/>
  </p:notesMasterIdLst>
  <p:sldIdLst>
    <p:sldId id="277" r:id="rId5"/>
    <p:sldId id="257" r:id="rId6"/>
    <p:sldId id="278" r:id="rId7"/>
    <p:sldId id="279" r:id="rId8"/>
    <p:sldId id="261" r:id="rId9"/>
    <p:sldId id="265" r:id="rId10"/>
    <p:sldId id="274" r:id="rId11"/>
    <p:sldId id="268" r:id="rId12"/>
    <p:sldId id="267" r:id="rId13"/>
    <p:sldId id="269" r:id="rId14"/>
    <p:sldId id="272" r:id="rId15"/>
    <p:sldId id="270" r:id="rId16"/>
    <p:sldId id="280" r:id="rId17"/>
    <p:sldId id="26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7" d="100"/>
          <a:sy n="117" d="100"/>
        </p:scale>
        <p:origin x="31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pa Garrard" userId="0284e857-3720-4608-88d3-83315bacf527" providerId="ADAL" clId="{3A497BCB-28AE-4B10-B3CC-4478556A03CC}"/>
    <pc:docChg chg="undo custSel modSld">
      <pc:chgData name="Philippa Garrard" userId="0284e857-3720-4608-88d3-83315bacf527" providerId="ADAL" clId="{3A497BCB-28AE-4B10-B3CC-4478556A03CC}" dt="2025-07-28T00:35:56.647" v="19" actId="478"/>
      <pc:docMkLst>
        <pc:docMk/>
      </pc:docMkLst>
      <pc:sldChg chg="modSp mod">
        <pc:chgData name="Philippa Garrard" userId="0284e857-3720-4608-88d3-83315bacf527" providerId="ADAL" clId="{3A497BCB-28AE-4B10-B3CC-4478556A03CC}" dt="2025-07-25T04:04:40.759" v="7" actId="20577"/>
        <pc:sldMkLst>
          <pc:docMk/>
          <pc:sldMk cId="3719262195" sldId="270"/>
        </pc:sldMkLst>
        <pc:spChg chg="mod">
          <ac:chgData name="Philippa Garrard" userId="0284e857-3720-4608-88d3-83315bacf527" providerId="ADAL" clId="{3A497BCB-28AE-4B10-B3CC-4478556A03CC}" dt="2025-07-25T04:04:40.759" v="7" actId="20577"/>
          <ac:spMkLst>
            <pc:docMk/>
            <pc:sldMk cId="3719262195" sldId="270"/>
            <ac:spMk id="3" creationId="{05EC9090-8B53-994B-A60B-2364102067D7}"/>
          </ac:spMkLst>
        </pc:spChg>
      </pc:sldChg>
      <pc:sldChg chg="modSp mod">
        <pc:chgData name="Philippa Garrard" userId="0284e857-3720-4608-88d3-83315bacf527" providerId="ADAL" clId="{3A497BCB-28AE-4B10-B3CC-4478556A03CC}" dt="2025-07-25T04:05:01.576" v="10" actId="20577"/>
        <pc:sldMkLst>
          <pc:docMk/>
          <pc:sldMk cId="399327211" sldId="272"/>
        </pc:sldMkLst>
        <pc:spChg chg="mod">
          <ac:chgData name="Philippa Garrard" userId="0284e857-3720-4608-88d3-83315bacf527" providerId="ADAL" clId="{3A497BCB-28AE-4B10-B3CC-4478556A03CC}" dt="2025-07-25T04:05:01.576" v="10" actId="20577"/>
          <ac:spMkLst>
            <pc:docMk/>
            <pc:sldMk cId="399327211" sldId="272"/>
            <ac:spMk id="6" creationId="{D1492247-2B41-D8C1-4816-B3BD21CA0168}"/>
          </ac:spMkLst>
        </pc:spChg>
      </pc:sldChg>
      <pc:sldChg chg="addSp delSp modSp mod">
        <pc:chgData name="Philippa Garrard" userId="0284e857-3720-4608-88d3-83315bacf527" providerId="ADAL" clId="{3A497BCB-28AE-4B10-B3CC-4478556A03CC}" dt="2025-07-28T00:35:56.647" v="19" actId="478"/>
        <pc:sldMkLst>
          <pc:docMk/>
          <pc:sldMk cId="3697042314" sldId="277"/>
        </pc:sldMkLst>
        <pc:spChg chg="mod">
          <ac:chgData name="Philippa Garrard" userId="0284e857-3720-4608-88d3-83315bacf527" providerId="ADAL" clId="{3A497BCB-28AE-4B10-B3CC-4478556A03CC}" dt="2025-07-25T03:25:44.504" v="0" actId="1076"/>
          <ac:spMkLst>
            <pc:docMk/>
            <pc:sldMk cId="3697042314" sldId="277"/>
            <ac:spMk id="5" creationId="{8DA66277-BB15-70B6-F200-04BA56579359}"/>
          </ac:spMkLst>
        </pc:spChg>
        <pc:spChg chg="mod">
          <ac:chgData name="Philippa Garrard" userId="0284e857-3720-4608-88d3-83315bacf527" providerId="ADAL" clId="{3A497BCB-28AE-4B10-B3CC-4478556A03CC}" dt="2025-07-25T03:26:01.188" v="4" actId="207"/>
          <ac:spMkLst>
            <pc:docMk/>
            <pc:sldMk cId="3697042314" sldId="277"/>
            <ac:spMk id="8" creationId="{0E37A183-CFD2-55A2-80E0-44D7DD37FC49}"/>
          </ac:spMkLst>
        </pc:spChg>
        <pc:spChg chg="mod">
          <ac:chgData name="Philippa Garrard" userId="0284e857-3720-4608-88d3-83315bacf527" providerId="ADAL" clId="{3A497BCB-28AE-4B10-B3CC-4478556A03CC}" dt="2025-07-25T03:25:47.379" v="1" actId="14100"/>
          <ac:spMkLst>
            <pc:docMk/>
            <pc:sldMk cId="3697042314" sldId="277"/>
            <ac:spMk id="16" creationId="{3408D38E-2054-89D4-880D-7707456E722B}"/>
          </ac:spMkLst>
        </pc:spChg>
        <pc:grpChg chg="add del">
          <ac:chgData name="Philippa Garrard" userId="0284e857-3720-4608-88d3-83315bacf527" providerId="ADAL" clId="{3A497BCB-28AE-4B10-B3CC-4478556A03CC}" dt="2025-07-28T00:35:56.647" v="19" actId="478"/>
          <ac:grpSpMkLst>
            <pc:docMk/>
            <pc:sldMk cId="3697042314" sldId="277"/>
            <ac:grpSpMk id="26" creationId="{2D98AA1E-C1F5-5CF3-CEE3-66E61A0DC072}"/>
          </ac:grpSpMkLst>
        </pc:grpChg>
        <pc:picChg chg="add del">
          <ac:chgData name="Philippa Garrard" userId="0284e857-3720-4608-88d3-83315bacf527" providerId="ADAL" clId="{3A497BCB-28AE-4B10-B3CC-4478556A03CC}" dt="2025-07-28T00:35:55.608" v="17" actId="478"/>
          <ac:picMkLst>
            <pc:docMk/>
            <pc:sldMk cId="3697042314" sldId="277"/>
            <ac:picMk id="20" creationId="{3D602A5F-E7CD-165E-96B4-88F695FE825F}"/>
          </ac:picMkLst>
        </pc:picChg>
        <pc:picChg chg="add del">
          <ac:chgData name="Philippa Garrard" userId="0284e857-3720-4608-88d3-83315bacf527" providerId="ADAL" clId="{3A497BCB-28AE-4B10-B3CC-4478556A03CC}" dt="2025-07-28T00:35:56.139" v="18" actId="478"/>
          <ac:picMkLst>
            <pc:docMk/>
            <pc:sldMk cId="3697042314" sldId="277"/>
            <ac:picMk id="22" creationId="{52D1C58B-3A75-1CCB-DD57-1F5CC75CAD0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228A27-CB2A-4980-81D0-7A7B2F45484F}" type="datetimeFigureOut">
              <a:rPr lang="en-AU" smtClean="0"/>
              <a:t>28/07/2025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E5E451-F6E9-46C7-8271-E71D1EE49356}" type="slidenum">
              <a:rPr lang="en-AU" smtClean="0"/>
              <a:t>‹#›</a:t>
            </a:fld>
            <a:endParaRPr lang="en-AU"/>
          </a:p>
        </p:txBody>
      </p:sp>
    </p:spTree>
    <p:extLst>
      <p:ext uri="{BB962C8B-B14F-4D97-AF65-F5344CB8AC3E}">
        <p14:creationId xmlns:p14="http://schemas.microsoft.com/office/powerpoint/2010/main" val="1130054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54E5E451-F6E9-46C7-8271-E71D1EE49356}" type="slidenum">
              <a:rPr lang="en-AU" smtClean="0"/>
              <a:t>1</a:t>
            </a:fld>
            <a:endParaRPr lang="en-AU"/>
          </a:p>
        </p:txBody>
      </p:sp>
    </p:spTree>
    <p:extLst>
      <p:ext uri="{BB962C8B-B14F-4D97-AF65-F5344CB8AC3E}">
        <p14:creationId xmlns:p14="http://schemas.microsoft.com/office/powerpoint/2010/main" val="3844281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3983A-0226-C76F-221F-0275061085E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AU"/>
          </a:p>
        </p:txBody>
      </p:sp>
      <p:sp>
        <p:nvSpPr>
          <p:cNvPr id="3" name="Subtitle 2">
            <a:extLst>
              <a:ext uri="{FF2B5EF4-FFF2-40B4-BE49-F238E27FC236}">
                <a16:creationId xmlns:a16="http://schemas.microsoft.com/office/drawing/2014/main" id="{856654DC-A437-7C17-3682-FEEEB64FDE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Date Placeholder 3">
            <a:extLst>
              <a:ext uri="{FF2B5EF4-FFF2-40B4-BE49-F238E27FC236}">
                <a16:creationId xmlns:a16="http://schemas.microsoft.com/office/drawing/2014/main" id="{5218729F-1D2A-B6DF-8F87-3C457B284776}"/>
              </a:ext>
            </a:extLst>
          </p:cNvPr>
          <p:cNvSpPr>
            <a:spLocks noGrp="1"/>
          </p:cNvSpPr>
          <p:nvPr>
            <p:ph type="dt" sz="half" idx="10"/>
          </p:nvPr>
        </p:nvSpPr>
        <p:spPr/>
        <p:txBody>
          <a:bodyPr/>
          <a:lstStyle/>
          <a:p>
            <a:fld id="{3391A759-BFF8-4B5B-9ECE-D93AC303B331}" type="datetime1">
              <a:rPr lang="en-US" smtClean="0"/>
              <a:t>7/28/2025</a:t>
            </a:fld>
            <a:endParaRPr lang="en-US"/>
          </a:p>
        </p:txBody>
      </p:sp>
      <p:sp>
        <p:nvSpPr>
          <p:cNvPr id="5" name="Footer Placeholder 4">
            <a:extLst>
              <a:ext uri="{FF2B5EF4-FFF2-40B4-BE49-F238E27FC236}">
                <a16:creationId xmlns:a16="http://schemas.microsoft.com/office/drawing/2014/main" id="{9DF04DC8-635B-7746-8C99-32A08AF81F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D47331-BB2B-934D-3A29-EB8B6E2AC7F1}"/>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391530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0D2C7-A0CD-A709-D17E-69929A3E2D3C}"/>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6812A833-A6D7-3E37-4713-AE31227EA55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2AF3EBC2-E67A-E4ED-3830-8A14378B6D70}"/>
              </a:ext>
            </a:extLst>
          </p:cNvPr>
          <p:cNvSpPr>
            <a:spLocks noGrp="1"/>
          </p:cNvSpPr>
          <p:nvPr>
            <p:ph type="dt" sz="half" idx="10"/>
          </p:nvPr>
        </p:nvSpPr>
        <p:spPr/>
        <p:txBody>
          <a:bodyPr/>
          <a:lstStyle/>
          <a:p>
            <a:fld id="{EEBAB316-A2E6-49F2-825C-64AA951E4184}" type="datetime1">
              <a:rPr lang="en-US" smtClean="0"/>
              <a:t>7/28/2025</a:t>
            </a:fld>
            <a:endParaRPr lang="en-US"/>
          </a:p>
        </p:txBody>
      </p:sp>
      <p:sp>
        <p:nvSpPr>
          <p:cNvPr id="5" name="Footer Placeholder 4">
            <a:extLst>
              <a:ext uri="{FF2B5EF4-FFF2-40B4-BE49-F238E27FC236}">
                <a16:creationId xmlns:a16="http://schemas.microsoft.com/office/drawing/2014/main" id="{B947C445-9EF1-8074-4ED7-0844A2C7B0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097E3B-10C6-4829-300C-A87126D64B67}"/>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99167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C74D0-F80C-E530-42B7-06510E88971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63DC2B0C-47A7-04DF-FBB1-ED0D2F3C74C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4D6D9A-6665-91C4-EEF2-DAE2AB7487CE}"/>
              </a:ext>
            </a:extLst>
          </p:cNvPr>
          <p:cNvSpPr>
            <a:spLocks noGrp="1"/>
          </p:cNvSpPr>
          <p:nvPr>
            <p:ph type="dt" sz="half" idx="10"/>
          </p:nvPr>
        </p:nvSpPr>
        <p:spPr/>
        <p:txBody>
          <a:bodyPr/>
          <a:lstStyle/>
          <a:p>
            <a:fld id="{5AE9748B-ADD6-4C5A-8C2A-A39721276E74}" type="datetime1">
              <a:rPr lang="en-US" smtClean="0"/>
              <a:t>7/28/2025</a:t>
            </a:fld>
            <a:endParaRPr lang="en-US"/>
          </a:p>
        </p:txBody>
      </p:sp>
      <p:sp>
        <p:nvSpPr>
          <p:cNvPr id="5" name="Footer Placeholder 4">
            <a:extLst>
              <a:ext uri="{FF2B5EF4-FFF2-40B4-BE49-F238E27FC236}">
                <a16:creationId xmlns:a16="http://schemas.microsoft.com/office/drawing/2014/main" id="{F321F139-AE33-2121-87F6-8FA8C6EDD4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6A5099-51E5-B9FD-BB6C-007FB390949E}"/>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871429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FA910-8296-4EA4-8501-52010B57AC04}"/>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17590C84-F0D0-F086-3BD1-4008DFF7020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D461F65B-FD5A-A4AE-91C4-38A277EEEA0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ABFAE736-3CA2-8399-AEEA-2E32A68E70B0}"/>
              </a:ext>
            </a:extLst>
          </p:cNvPr>
          <p:cNvSpPr>
            <a:spLocks noGrp="1"/>
          </p:cNvSpPr>
          <p:nvPr>
            <p:ph type="dt" sz="half" idx="10"/>
          </p:nvPr>
        </p:nvSpPr>
        <p:spPr/>
        <p:txBody>
          <a:bodyPr/>
          <a:lstStyle/>
          <a:p>
            <a:fld id="{7241FB0F-3C5C-4949-B933-9C7E511ED094}" type="datetime1">
              <a:rPr lang="en-US" smtClean="0"/>
              <a:t>7/28/2025</a:t>
            </a:fld>
            <a:endParaRPr lang="en-US"/>
          </a:p>
        </p:txBody>
      </p:sp>
      <p:sp>
        <p:nvSpPr>
          <p:cNvPr id="6" name="Footer Placeholder 5">
            <a:extLst>
              <a:ext uri="{FF2B5EF4-FFF2-40B4-BE49-F238E27FC236}">
                <a16:creationId xmlns:a16="http://schemas.microsoft.com/office/drawing/2014/main" id="{41766B74-65FD-B753-F5AA-854E593D6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F36868-FDA7-FB7C-9817-B6E1F0E9C479}"/>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969484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845F1-7594-E0EC-0193-4C387257D53D}"/>
              </a:ext>
            </a:extLst>
          </p:cNvPr>
          <p:cNvSpPr>
            <a:spLocks noGrp="1"/>
          </p:cNvSpPr>
          <p:nvPr>
            <p:ph type="title"/>
          </p:nvPr>
        </p:nvSpPr>
        <p:spPr>
          <a:xfrm>
            <a:off x="839788" y="365125"/>
            <a:ext cx="10515600" cy="1325563"/>
          </a:xfr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622F99DB-898D-BC0A-7D7D-FA8F775D99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5FF3EAF-DBC4-B50B-9506-15EB3A3223F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A126C89D-C025-7B3B-7E71-CA99F79AE9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CADD6AE-558D-84BD-11E0-7B2C0D4E412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5FC4B4AA-2101-BD14-00A5-2C474EAB4DF3}"/>
              </a:ext>
            </a:extLst>
          </p:cNvPr>
          <p:cNvSpPr>
            <a:spLocks noGrp="1"/>
          </p:cNvSpPr>
          <p:nvPr>
            <p:ph type="dt" sz="half" idx="10"/>
          </p:nvPr>
        </p:nvSpPr>
        <p:spPr/>
        <p:txBody>
          <a:bodyPr/>
          <a:lstStyle/>
          <a:p>
            <a:fld id="{C2F01D58-E949-4BCB-829A-BBF80E38D59C}" type="datetime1">
              <a:rPr lang="en-US" smtClean="0"/>
              <a:t>7/28/2025</a:t>
            </a:fld>
            <a:endParaRPr lang="en-US"/>
          </a:p>
        </p:txBody>
      </p:sp>
      <p:sp>
        <p:nvSpPr>
          <p:cNvPr id="8" name="Footer Placeholder 7">
            <a:extLst>
              <a:ext uri="{FF2B5EF4-FFF2-40B4-BE49-F238E27FC236}">
                <a16:creationId xmlns:a16="http://schemas.microsoft.com/office/drawing/2014/main" id="{484281BB-7F9B-9C73-BD4F-883622DB629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D692B79-62CC-C1DB-0049-C24AD6920072}"/>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599984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D1977-ABB1-573A-6899-968FFA0ACAAA}"/>
              </a:ext>
            </a:extLst>
          </p:cNvPr>
          <p:cNvSpPr>
            <a:spLocks noGrp="1"/>
          </p:cNvSpPr>
          <p:nvPr>
            <p:ph type="title"/>
          </p:nvPr>
        </p:nvSpPr>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1566961A-4909-33F5-DEA2-B903F5CCAFA0}"/>
              </a:ext>
            </a:extLst>
          </p:cNvPr>
          <p:cNvSpPr>
            <a:spLocks noGrp="1"/>
          </p:cNvSpPr>
          <p:nvPr>
            <p:ph type="dt" sz="half" idx="10"/>
          </p:nvPr>
        </p:nvSpPr>
        <p:spPr/>
        <p:txBody>
          <a:bodyPr/>
          <a:lstStyle/>
          <a:p>
            <a:fld id="{FF10A846-0DA4-4D92-9BF1-DE8C52C1F4DF}" type="datetime1">
              <a:rPr lang="en-US" smtClean="0"/>
              <a:t>7/28/2025</a:t>
            </a:fld>
            <a:endParaRPr lang="en-US"/>
          </a:p>
        </p:txBody>
      </p:sp>
      <p:sp>
        <p:nvSpPr>
          <p:cNvPr id="4" name="Footer Placeholder 3">
            <a:extLst>
              <a:ext uri="{FF2B5EF4-FFF2-40B4-BE49-F238E27FC236}">
                <a16:creationId xmlns:a16="http://schemas.microsoft.com/office/drawing/2014/main" id="{A8426A4B-0F12-B2F8-437A-D95B7AA502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0E36B4-61D8-8C3A-9DD3-5D022FA6D07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671439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4902E2-6572-3599-8375-9D66C2FF42A1}"/>
              </a:ext>
            </a:extLst>
          </p:cNvPr>
          <p:cNvSpPr>
            <a:spLocks noGrp="1"/>
          </p:cNvSpPr>
          <p:nvPr>
            <p:ph type="dt" sz="half" idx="10"/>
          </p:nvPr>
        </p:nvSpPr>
        <p:spPr/>
        <p:txBody>
          <a:bodyPr/>
          <a:lstStyle/>
          <a:p>
            <a:fld id="{E9412331-4A9C-472F-A7FA-968157338839}" type="datetime1">
              <a:rPr lang="en-US" smtClean="0"/>
              <a:t>7/28/2025</a:t>
            </a:fld>
            <a:endParaRPr lang="en-US"/>
          </a:p>
        </p:txBody>
      </p:sp>
      <p:sp>
        <p:nvSpPr>
          <p:cNvPr id="3" name="Footer Placeholder 2">
            <a:extLst>
              <a:ext uri="{FF2B5EF4-FFF2-40B4-BE49-F238E27FC236}">
                <a16:creationId xmlns:a16="http://schemas.microsoft.com/office/drawing/2014/main" id="{CCEB97C7-A33C-69AC-9651-CA63D1761F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73E3404-BD15-3DE1-E5D3-C3158E789E4A}"/>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500537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D22ED-DA14-FFBF-D2D5-25696141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DC64E4B3-19A4-E6A2-F08B-06E046200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EAA2875E-0BAA-E2F6-4440-BCB985D4E3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6DD4B9A-1679-0B33-2B76-7BDDF6C0F055}"/>
              </a:ext>
            </a:extLst>
          </p:cNvPr>
          <p:cNvSpPr>
            <a:spLocks noGrp="1"/>
          </p:cNvSpPr>
          <p:nvPr>
            <p:ph type="dt" sz="half" idx="10"/>
          </p:nvPr>
        </p:nvSpPr>
        <p:spPr/>
        <p:txBody>
          <a:bodyPr/>
          <a:lstStyle/>
          <a:p>
            <a:fld id="{A2197F3D-ED52-43FD-A26D-318B71534485}" type="datetime1">
              <a:rPr lang="en-US" smtClean="0"/>
              <a:t>7/28/2025</a:t>
            </a:fld>
            <a:endParaRPr lang="en-US"/>
          </a:p>
        </p:txBody>
      </p:sp>
      <p:sp>
        <p:nvSpPr>
          <p:cNvPr id="6" name="Footer Placeholder 5">
            <a:extLst>
              <a:ext uri="{FF2B5EF4-FFF2-40B4-BE49-F238E27FC236}">
                <a16:creationId xmlns:a16="http://schemas.microsoft.com/office/drawing/2014/main" id="{E4A79245-A3B1-C038-E60B-3E4FEE9A8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9F9FCC-2D18-3F4E-4974-6C1C3A18BB6F}"/>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653140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4EB18-1E39-636B-70F7-DEA8CD5A1F5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FD3F275A-79AC-1146-2081-C40292C266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7BABC44E-B38B-1DFE-3AEE-C08A2C3574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10315AA-258C-99E0-D9CF-21D37209B6CE}"/>
              </a:ext>
            </a:extLst>
          </p:cNvPr>
          <p:cNvSpPr>
            <a:spLocks noGrp="1"/>
          </p:cNvSpPr>
          <p:nvPr>
            <p:ph type="dt" sz="half" idx="10"/>
          </p:nvPr>
        </p:nvSpPr>
        <p:spPr/>
        <p:txBody>
          <a:bodyPr/>
          <a:lstStyle/>
          <a:p>
            <a:fld id="{3D291FA4-6264-4BB8-B3B5-77711EED2D82}" type="datetime1">
              <a:rPr lang="en-US" smtClean="0"/>
              <a:t>7/28/2025</a:t>
            </a:fld>
            <a:endParaRPr lang="en-US"/>
          </a:p>
        </p:txBody>
      </p:sp>
      <p:sp>
        <p:nvSpPr>
          <p:cNvPr id="6" name="Footer Placeholder 5">
            <a:extLst>
              <a:ext uri="{FF2B5EF4-FFF2-40B4-BE49-F238E27FC236}">
                <a16:creationId xmlns:a16="http://schemas.microsoft.com/office/drawing/2014/main" id="{C142F6F7-1432-C89E-AB85-B2BA107BA7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C9DB02-A7D3-A131-9CB4-3D8C773EDA3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764571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B276B-AB10-1A2B-B16E-C728E4CEFCB4}"/>
              </a:ext>
            </a:extLst>
          </p:cNvPr>
          <p:cNvSpPr>
            <a:spLocks noGrp="1"/>
          </p:cNvSpPr>
          <p:nvPr>
            <p:ph type="title"/>
          </p:nvPr>
        </p:nvSpPr>
        <p:spPr/>
        <p:txBody>
          <a:bodyPr/>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575D81D5-20FA-CB1A-3A41-3792A40F41C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4846939E-947B-AE4F-CDEC-7DFD39B803E2}"/>
              </a:ext>
            </a:extLst>
          </p:cNvPr>
          <p:cNvSpPr>
            <a:spLocks noGrp="1"/>
          </p:cNvSpPr>
          <p:nvPr>
            <p:ph type="dt" sz="half" idx="10"/>
          </p:nvPr>
        </p:nvSpPr>
        <p:spPr/>
        <p:txBody>
          <a:bodyPr/>
          <a:lstStyle/>
          <a:p>
            <a:fld id="{6DFDF398-5DA3-4937-BE3F-7CA1B9158252}" type="datetime1">
              <a:rPr lang="en-US" smtClean="0"/>
              <a:t>7/28/2025</a:t>
            </a:fld>
            <a:endParaRPr lang="en-US"/>
          </a:p>
        </p:txBody>
      </p:sp>
      <p:sp>
        <p:nvSpPr>
          <p:cNvPr id="5" name="Footer Placeholder 4">
            <a:extLst>
              <a:ext uri="{FF2B5EF4-FFF2-40B4-BE49-F238E27FC236}">
                <a16:creationId xmlns:a16="http://schemas.microsoft.com/office/drawing/2014/main" id="{C2EEFD56-2F0D-9D81-12F8-566D7D2F61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17CCD6-9446-B84E-2514-36D2B8027CC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253962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69F0CB-AD87-D226-724F-6A7486ABFD1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10C0131F-3B13-8A1C-A018-A46B255B80A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92392F79-5ED0-D08A-A245-99C5818485C6}"/>
              </a:ext>
            </a:extLst>
          </p:cNvPr>
          <p:cNvSpPr>
            <a:spLocks noGrp="1"/>
          </p:cNvSpPr>
          <p:nvPr>
            <p:ph type="dt" sz="half" idx="10"/>
          </p:nvPr>
        </p:nvSpPr>
        <p:spPr/>
        <p:txBody>
          <a:bodyPr/>
          <a:lstStyle/>
          <a:p>
            <a:fld id="{8F191ED9-F929-4A92-90F9-3C9C84ABBE83}" type="datetime1">
              <a:rPr lang="en-US" smtClean="0"/>
              <a:t>7/28/2025</a:t>
            </a:fld>
            <a:endParaRPr lang="en-US"/>
          </a:p>
        </p:txBody>
      </p:sp>
      <p:sp>
        <p:nvSpPr>
          <p:cNvPr id="5" name="Footer Placeholder 4">
            <a:extLst>
              <a:ext uri="{FF2B5EF4-FFF2-40B4-BE49-F238E27FC236}">
                <a16:creationId xmlns:a16="http://schemas.microsoft.com/office/drawing/2014/main" id="{D8E972F9-1D59-07E0-B541-2757A2BB24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05251D-4EE1-BFF5-F69F-822884FB3ECF}"/>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123519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F87ED3-7EC6-1E08-DF59-FF1301E6C2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97E3E4C5-1F5D-A60D-AE16-151DF65143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762EBCF6-1C65-9364-8BBC-DD3BE7D1FF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7F6A1D9-D323-4F4E-8655-25E2D32CE742}" type="datetime1">
              <a:rPr lang="en-US" smtClean="0"/>
              <a:t>7/28/2025</a:t>
            </a:fld>
            <a:endParaRPr lang="en-US"/>
          </a:p>
        </p:txBody>
      </p:sp>
      <p:sp>
        <p:nvSpPr>
          <p:cNvPr id="5" name="Footer Placeholder 4">
            <a:extLst>
              <a:ext uri="{FF2B5EF4-FFF2-40B4-BE49-F238E27FC236}">
                <a16:creationId xmlns:a16="http://schemas.microsoft.com/office/drawing/2014/main" id="{0669C246-0D2D-B216-137C-8EA6F65A1B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0A45165-37A2-B60C-8592-0442B1EC0E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FDF98CC-160E-494C-8C3C-8CDC5FA257DE}" type="slidenum">
              <a:rPr lang="en-US" smtClean="0"/>
              <a:pPr/>
              <a:t>‹#›</a:t>
            </a:fld>
            <a:endParaRPr lang="en-US"/>
          </a:p>
        </p:txBody>
      </p:sp>
    </p:spTree>
    <p:extLst>
      <p:ext uri="{BB962C8B-B14F-4D97-AF65-F5344CB8AC3E}">
        <p14:creationId xmlns:p14="http://schemas.microsoft.com/office/powerpoint/2010/main" val="9511420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legislation.vic.gov.au/in-force/acts/public-health-and-wellbeing-act-2008/068" TargetMode="External"/><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hyperlink" Target="https://www.legislation.vic.gov.au/in-force/acts/climate-change-act-2017/005" TargetMode="External"/><Relationship Id="rId4" Type="http://schemas.openxmlformats.org/officeDocument/2006/relationships/hyperlink" Target="https://www.legislation.vic.gov.au/in-force/acts/environment-protection-act-2017/005"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oi.org/10.1136/gutjnl-2023-331195"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1017/9781009157964" TargetMode="External"/><Relationship Id="rId3" Type="http://schemas.openxmlformats.org/officeDocument/2006/relationships/hyperlink" Target="https://waga.com.au/" TargetMode="External"/><Relationship Id="rId7" Type="http://schemas.openxmlformats.org/officeDocument/2006/relationships/hyperlink" Target="https://www.ipcc.ch/report/ar6/wg2/chapter/chapter-7/" TargetMode="External"/><Relationship Id="rId2" Type="http://schemas.openxmlformats.org/officeDocument/2006/relationships/hyperlink" Target="https://www.unimelb.edu.au/climate/collaboration/climate-catch-lab" TargetMode="External"/><Relationship Id="rId1" Type="http://schemas.openxmlformats.org/officeDocument/2006/relationships/slideLayout" Target="../slideLayouts/slideLayout7.xml"/><Relationship Id="rId6" Type="http://schemas.openxmlformats.org/officeDocument/2006/relationships/hyperlink" Target="https://www.vcrc.org.au/" TargetMode="External"/><Relationship Id="rId5" Type="http://schemas.openxmlformats.org/officeDocument/2006/relationships/hyperlink" Target="https://www.health.vic.gov.au/publications/tackling-climate-change-impacts-health-municipal-public-health-wellbeing-planning" TargetMode="External"/><Relationship Id="rId4" Type="http://schemas.openxmlformats.org/officeDocument/2006/relationships/hyperlink" Target="https://www.health.vic.gov.au/environmental-health/climate-change-and-sustainability-in-the-health-secto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beach with waves crashing on the sand&#10;&#10;AI-generated content may be incorrect.">
            <a:extLst>
              <a:ext uri="{FF2B5EF4-FFF2-40B4-BE49-F238E27FC236}">
                <a16:creationId xmlns:a16="http://schemas.microsoft.com/office/drawing/2014/main" id="{08E2578B-91A5-37F0-66D4-417320FB97F3}"/>
              </a:ext>
            </a:extLst>
          </p:cNvPr>
          <p:cNvPicPr>
            <a:picLocks noChangeAspect="1"/>
          </p:cNvPicPr>
          <p:nvPr/>
        </p:nvPicPr>
        <p:blipFill>
          <a:blip r:embed="rId3" cstate="screen">
            <a:alphaModFix/>
            <a:extLst>
              <a:ext uri="{28A0092B-C50C-407E-A947-70E740481C1C}">
                <a14:useLocalDpi xmlns:a14="http://schemas.microsoft.com/office/drawing/2010/main"/>
              </a:ext>
            </a:extLst>
          </a:blip>
          <a:srcRect/>
          <a:stretch>
            <a:fillRect/>
          </a:stretch>
        </p:blipFill>
        <p:spPr>
          <a:xfrm>
            <a:off x="-1" y="1"/>
            <a:ext cx="12192001" cy="6857999"/>
          </a:xfrm>
          <a:prstGeom prst="rect">
            <a:avLst/>
          </a:prstGeom>
        </p:spPr>
      </p:pic>
      <p:sp>
        <p:nvSpPr>
          <p:cNvPr id="2" name="Title 1">
            <a:extLst>
              <a:ext uri="{FF2B5EF4-FFF2-40B4-BE49-F238E27FC236}">
                <a16:creationId xmlns:a16="http://schemas.microsoft.com/office/drawing/2014/main" id="{F2EFA4AE-E603-5ED3-B512-998D6457A7C4}"/>
              </a:ext>
            </a:extLst>
          </p:cNvPr>
          <p:cNvSpPr>
            <a:spLocks noGrp="1"/>
          </p:cNvSpPr>
          <p:nvPr>
            <p:ph type="ctrTitle"/>
          </p:nvPr>
        </p:nvSpPr>
        <p:spPr>
          <a:xfrm>
            <a:off x="5190582" y="1416131"/>
            <a:ext cx="6682669" cy="3678268"/>
          </a:xfrm>
        </p:spPr>
        <p:txBody>
          <a:bodyPr anchor="t">
            <a:normAutofit/>
          </a:bodyPr>
          <a:lstStyle/>
          <a:p>
            <a:pPr algn="r"/>
            <a:r>
              <a:rPr lang="en-AU" sz="6000" b="1" dirty="0">
                <a:solidFill>
                  <a:schemeClr val="bg1"/>
                </a:solidFill>
                <a:effectLst>
                  <a:outerShdw blurRad="38100" dist="38100" dir="2700000" algn="tl">
                    <a:srgbClr val="000000">
                      <a:alpha val="43137"/>
                    </a:srgbClr>
                  </a:outerShdw>
                </a:effectLst>
                <a:latin typeface="Source Sans 3 VF" panose="020B0303030403020204" pitchFamily="34" charset="0"/>
              </a:rPr>
              <a:t>Climate change, health and policy development</a:t>
            </a:r>
          </a:p>
        </p:txBody>
      </p:sp>
      <p:sp>
        <p:nvSpPr>
          <p:cNvPr id="3" name="Subtitle 2">
            <a:extLst>
              <a:ext uri="{FF2B5EF4-FFF2-40B4-BE49-F238E27FC236}">
                <a16:creationId xmlns:a16="http://schemas.microsoft.com/office/drawing/2014/main" id="{17D782F8-0846-4B55-1BCE-B1275E2EBF51}"/>
              </a:ext>
            </a:extLst>
          </p:cNvPr>
          <p:cNvSpPr>
            <a:spLocks noGrp="1"/>
          </p:cNvSpPr>
          <p:nvPr>
            <p:ph type="subTitle" idx="1"/>
          </p:nvPr>
        </p:nvSpPr>
        <p:spPr>
          <a:xfrm>
            <a:off x="7248424" y="4022024"/>
            <a:ext cx="4488812" cy="1150453"/>
          </a:xfrm>
        </p:spPr>
        <p:txBody>
          <a:bodyPr anchor="b">
            <a:normAutofit fontScale="70000" lnSpcReduction="20000"/>
          </a:bodyPr>
          <a:lstStyle/>
          <a:p>
            <a:pPr algn="r"/>
            <a:r>
              <a:rPr lang="en-AU" sz="4700" b="1" dirty="0">
                <a:solidFill>
                  <a:schemeClr val="bg1"/>
                </a:solidFill>
                <a:effectLst>
                  <a:outerShdw blurRad="38100" dist="38100" dir="2700000" algn="tl">
                    <a:srgbClr val="000000">
                      <a:alpha val="43137"/>
                    </a:srgbClr>
                  </a:outerShdw>
                </a:effectLst>
                <a:latin typeface="Source Sans 3 VF" panose="020B0303030403020204" pitchFamily="34" charset="0"/>
              </a:rPr>
              <a:t>An introduction</a:t>
            </a:r>
          </a:p>
          <a:p>
            <a:endParaRPr lang="en-AU" dirty="0">
              <a:effectLst>
                <a:outerShdw blurRad="38100" dist="38100" dir="2700000" algn="tl">
                  <a:srgbClr val="000000">
                    <a:alpha val="43137"/>
                  </a:srgbClr>
                </a:outerShdw>
              </a:effectLst>
            </a:endParaRPr>
          </a:p>
          <a:p>
            <a:r>
              <a:rPr lang="en-AU" dirty="0">
                <a:effectLst>
                  <a:outerShdw blurRad="38100" dist="38100" dir="2700000" algn="tl">
                    <a:srgbClr val="000000">
                      <a:alpha val="43137"/>
                    </a:srgbClr>
                  </a:outerShdw>
                </a:effectLst>
              </a:rPr>
              <a:t> </a:t>
            </a:r>
          </a:p>
        </p:txBody>
      </p:sp>
      <p:sp>
        <p:nvSpPr>
          <p:cNvPr id="8" name="TextBox 7">
            <a:extLst>
              <a:ext uri="{FF2B5EF4-FFF2-40B4-BE49-F238E27FC236}">
                <a16:creationId xmlns:a16="http://schemas.microsoft.com/office/drawing/2014/main" id="{0E37A183-CFD2-55A2-80E0-44D7DD37FC49}"/>
              </a:ext>
            </a:extLst>
          </p:cNvPr>
          <p:cNvSpPr txBox="1"/>
          <p:nvPr/>
        </p:nvSpPr>
        <p:spPr>
          <a:xfrm>
            <a:off x="10594848" y="6506538"/>
            <a:ext cx="1743435" cy="246221"/>
          </a:xfrm>
          <a:prstGeom prst="rect">
            <a:avLst/>
          </a:prstGeom>
          <a:noFill/>
        </p:spPr>
        <p:txBody>
          <a:bodyPr wrap="square">
            <a:spAutoFit/>
          </a:bodyPr>
          <a:lstStyle/>
          <a:p>
            <a:r>
              <a:rPr lang="en-AU" sz="1000" dirty="0">
                <a:solidFill>
                  <a:schemeClr val="bg1"/>
                </a:solidFill>
              </a:rPr>
              <a:t>Last updated June 2025</a:t>
            </a:r>
          </a:p>
        </p:txBody>
      </p:sp>
      <p:sp>
        <p:nvSpPr>
          <p:cNvPr id="16" name="Rectangle: Top Corners One Rounded and One Snipped 15">
            <a:extLst>
              <a:ext uri="{FF2B5EF4-FFF2-40B4-BE49-F238E27FC236}">
                <a16:creationId xmlns:a16="http://schemas.microsoft.com/office/drawing/2014/main" id="{3408D38E-2054-89D4-880D-7707456E722B}"/>
              </a:ext>
            </a:extLst>
          </p:cNvPr>
          <p:cNvSpPr/>
          <p:nvPr/>
        </p:nvSpPr>
        <p:spPr>
          <a:xfrm>
            <a:off x="0" y="6062472"/>
            <a:ext cx="4888713" cy="831267"/>
          </a:xfrm>
          <a:prstGeom prst="snip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p>
        </p:txBody>
      </p:sp>
      <p:sp>
        <p:nvSpPr>
          <p:cNvPr id="5" name="TextBox 4">
            <a:extLst>
              <a:ext uri="{FF2B5EF4-FFF2-40B4-BE49-F238E27FC236}">
                <a16:creationId xmlns:a16="http://schemas.microsoft.com/office/drawing/2014/main" id="{8DA66277-BB15-70B6-F200-04BA56579359}"/>
              </a:ext>
            </a:extLst>
          </p:cNvPr>
          <p:cNvSpPr txBox="1"/>
          <p:nvPr/>
        </p:nvSpPr>
        <p:spPr>
          <a:xfrm>
            <a:off x="34852" y="6182627"/>
            <a:ext cx="4795283" cy="646331"/>
          </a:xfrm>
          <a:prstGeom prst="rect">
            <a:avLst/>
          </a:prstGeom>
          <a:noFill/>
        </p:spPr>
        <p:txBody>
          <a:bodyPr wrap="square" rtlCol="0">
            <a:spAutoFit/>
          </a:bodyPr>
          <a:lstStyle/>
          <a:p>
            <a:r>
              <a:rPr lang="en-AU" sz="900" dirty="0">
                <a:solidFill>
                  <a:schemeClr val="bg1"/>
                </a:solidFill>
                <a:latin typeface="Source Sans 3 VF" panose="020B0303030403020204" pitchFamily="34" charset="0"/>
              </a:rPr>
              <a:t>This resource was funded through a VicHealth Impact Research Grant. Its contents are the sole responsibility of the authors and do not necessarily reflect the views of VicHealth. We also acknowledge the generous contributions of state and local government policymakers who co-designed this resource.  </a:t>
            </a:r>
          </a:p>
        </p:txBody>
      </p:sp>
    </p:spTree>
    <p:extLst>
      <p:ext uri="{BB962C8B-B14F-4D97-AF65-F5344CB8AC3E}">
        <p14:creationId xmlns:p14="http://schemas.microsoft.com/office/powerpoint/2010/main" val="3697042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up of a plant&#10;&#10;AI-generated content may be incorrect.">
            <a:extLst>
              <a:ext uri="{FF2B5EF4-FFF2-40B4-BE49-F238E27FC236}">
                <a16:creationId xmlns:a16="http://schemas.microsoft.com/office/drawing/2014/main" id="{6A011718-C9F3-6940-E095-C266E243705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0" y="0"/>
            <a:ext cx="4803648" cy="6858000"/>
          </a:xfrm>
          <a:prstGeom prst="rect">
            <a:avLst/>
          </a:prstGeom>
        </p:spPr>
      </p:pic>
      <p:sp>
        <p:nvSpPr>
          <p:cNvPr id="2" name="Title 1">
            <a:extLst>
              <a:ext uri="{FF2B5EF4-FFF2-40B4-BE49-F238E27FC236}">
                <a16:creationId xmlns:a16="http://schemas.microsoft.com/office/drawing/2014/main" id="{FEBF201E-7151-700D-7A8B-AA482595B38C}"/>
              </a:ext>
            </a:extLst>
          </p:cNvPr>
          <p:cNvSpPr>
            <a:spLocks noGrp="1"/>
          </p:cNvSpPr>
          <p:nvPr>
            <p:ph type="title"/>
          </p:nvPr>
        </p:nvSpPr>
        <p:spPr>
          <a:xfrm>
            <a:off x="5301916" y="378064"/>
            <a:ext cx="6300216" cy="1306012"/>
          </a:xfrm>
        </p:spPr>
        <p:txBody>
          <a:bodyPr>
            <a:normAutofit/>
          </a:bodyPr>
          <a:lstStyle/>
          <a:p>
            <a:pPr algn="r"/>
            <a:r>
              <a:rPr lang="en-AU" sz="4000" b="1" dirty="0">
                <a:solidFill>
                  <a:schemeClr val="accent1">
                    <a:lumMod val="75000"/>
                  </a:schemeClr>
                </a:solidFill>
                <a:latin typeface="Source Sans 3 VF" panose="020B0303030403020204" pitchFamily="34" charset="0"/>
              </a:rPr>
              <a:t>Acknowledgement</a:t>
            </a:r>
          </a:p>
        </p:txBody>
      </p:sp>
      <p:sp>
        <p:nvSpPr>
          <p:cNvPr id="4" name="Content Placeholder 3">
            <a:extLst>
              <a:ext uri="{FF2B5EF4-FFF2-40B4-BE49-F238E27FC236}">
                <a16:creationId xmlns:a16="http://schemas.microsoft.com/office/drawing/2014/main" id="{0DE4AFEB-CB73-6100-9DE5-A41D1B57A4CC}"/>
              </a:ext>
            </a:extLst>
          </p:cNvPr>
          <p:cNvSpPr>
            <a:spLocks noGrp="1"/>
          </p:cNvSpPr>
          <p:nvPr>
            <p:ph idx="1"/>
          </p:nvPr>
        </p:nvSpPr>
        <p:spPr>
          <a:xfrm>
            <a:off x="2706624" y="1444752"/>
            <a:ext cx="8895508" cy="4668203"/>
          </a:xfrm>
        </p:spPr>
        <p:txBody>
          <a:bodyPr>
            <a:normAutofit lnSpcReduction="10000"/>
          </a:bodyPr>
          <a:lstStyle/>
          <a:p>
            <a:pPr marL="0" indent="0" algn="r">
              <a:buNone/>
            </a:pPr>
            <a:r>
              <a:rPr lang="en-US" dirty="0">
                <a:solidFill>
                  <a:schemeClr val="accent1">
                    <a:lumMod val="75000"/>
                  </a:schemeClr>
                </a:solidFill>
                <a:latin typeface="Source Sans 3 VF" panose="020B0303030403020204" pitchFamily="34" charset="0"/>
              </a:rPr>
              <a:t>This resource has been co-designed by the University of Melbourne, the Victorian Government and a cohort of state and local government policymakers from Victoria. </a:t>
            </a:r>
          </a:p>
          <a:p>
            <a:pPr marL="0" indent="0" algn="r">
              <a:buNone/>
            </a:pPr>
            <a:endParaRPr lang="en-US" dirty="0">
              <a:solidFill>
                <a:schemeClr val="accent1">
                  <a:lumMod val="75000"/>
                </a:schemeClr>
              </a:solidFill>
              <a:latin typeface="Source Sans 3 VF" panose="020B0303030403020204" pitchFamily="34" charset="0"/>
            </a:endParaRPr>
          </a:p>
          <a:p>
            <a:pPr marL="0" indent="0" algn="r">
              <a:buNone/>
            </a:pPr>
            <a:r>
              <a:rPr lang="en-US" dirty="0">
                <a:solidFill>
                  <a:schemeClr val="accent1">
                    <a:lumMod val="75000"/>
                  </a:schemeClr>
                </a:solidFill>
                <a:latin typeface="Source Sans 3 VF" panose="020B0303030403020204" pitchFamily="34" charset="0"/>
              </a:rPr>
              <a:t>We </a:t>
            </a:r>
            <a:r>
              <a:rPr lang="en-US" dirty="0" err="1">
                <a:solidFill>
                  <a:schemeClr val="accent1">
                    <a:lumMod val="75000"/>
                  </a:schemeClr>
                </a:solidFill>
                <a:latin typeface="Source Sans 3 VF" panose="020B0303030403020204" pitchFamily="34" charset="0"/>
              </a:rPr>
              <a:t>recognise</a:t>
            </a:r>
            <a:r>
              <a:rPr lang="en-US" dirty="0">
                <a:solidFill>
                  <a:schemeClr val="accent1">
                    <a:lumMod val="75000"/>
                  </a:schemeClr>
                </a:solidFill>
                <a:latin typeface="Source Sans 3 VF" panose="020B0303030403020204" pitchFamily="34" charset="0"/>
              </a:rPr>
              <a:t> Aboriginal people as the Traditional Owners of the land and water on which we live, work and play. </a:t>
            </a:r>
          </a:p>
          <a:p>
            <a:pPr marL="0" indent="0" algn="r">
              <a:buNone/>
            </a:pPr>
            <a:endParaRPr lang="en-US" dirty="0">
              <a:solidFill>
                <a:schemeClr val="accent1">
                  <a:lumMod val="75000"/>
                </a:schemeClr>
              </a:solidFill>
              <a:latin typeface="Source Sans 3 VF" panose="020B0303030403020204" pitchFamily="34" charset="0"/>
            </a:endParaRPr>
          </a:p>
          <a:p>
            <a:pPr marL="0" indent="0" algn="r">
              <a:buNone/>
            </a:pPr>
            <a:r>
              <a:rPr lang="en-US" dirty="0">
                <a:solidFill>
                  <a:schemeClr val="accent1">
                    <a:lumMod val="75000"/>
                  </a:schemeClr>
                </a:solidFill>
                <a:latin typeface="Source Sans 3 VF" panose="020B0303030403020204" pitchFamily="34" charset="0"/>
              </a:rPr>
              <a:t>We pay respect to Elders past and present and acknowledge the care for Country, stewardship and invaluable contributions of Aboriginal people and communities to Victorian life. </a:t>
            </a:r>
          </a:p>
          <a:p>
            <a:endParaRPr lang="en-US" dirty="0"/>
          </a:p>
          <a:p>
            <a:endParaRPr lang="en-US" dirty="0"/>
          </a:p>
          <a:p>
            <a:endParaRPr lang="en-US" dirty="0"/>
          </a:p>
        </p:txBody>
      </p:sp>
    </p:spTree>
    <p:extLst>
      <p:ext uri="{BB962C8B-B14F-4D97-AF65-F5344CB8AC3E}">
        <p14:creationId xmlns:p14="http://schemas.microsoft.com/office/powerpoint/2010/main" val="3439736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walking in the woods">
            <a:extLst>
              <a:ext uri="{FF2B5EF4-FFF2-40B4-BE49-F238E27FC236}">
                <a16:creationId xmlns:a16="http://schemas.microsoft.com/office/drawing/2014/main" id="{21D85962-EC19-E155-49CE-0CAC66C25EC9}"/>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311170" y="0"/>
            <a:ext cx="8880830" cy="6858000"/>
          </a:xfrm>
          <a:prstGeom prst="rect">
            <a:avLst/>
          </a:prstGeom>
        </p:spPr>
      </p:pic>
      <p:sp>
        <p:nvSpPr>
          <p:cNvPr id="6" name="Rectangle 5">
            <a:extLst>
              <a:ext uri="{FF2B5EF4-FFF2-40B4-BE49-F238E27FC236}">
                <a16:creationId xmlns:a16="http://schemas.microsoft.com/office/drawing/2014/main" id="{6BF580DA-52CC-592D-2C01-7DB7AC02BF03}"/>
              </a:ext>
            </a:extLst>
          </p:cNvPr>
          <p:cNvSpPr/>
          <p:nvPr/>
        </p:nvSpPr>
        <p:spPr>
          <a:xfrm>
            <a:off x="-153925" y="0"/>
            <a:ext cx="8142893"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Content Placeholder 3">
            <a:extLst>
              <a:ext uri="{FF2B5EF4-FFF2-40B4-BE49-F238E27FC236}">
                <a16:creationId xmlns:a16="http://schemas.microsoft.com/office/drawing/2014/main" id="{0DE4AFEB-CB73-6100-9DE5-A41D1B57A4CC}"/>
              </a:ext>
            </a:extLst>
          </p:cNvPr>
          <p:cNvSpPr>
            <a:spLocks noGrp="1"/>
          </p:cNvSpPr>
          <p:nvPr>
            <p:ph idx="1"/>
          </p:nvPr>
        </p:nvSpPr>
        <p:spPr>
          <a:xfrm>
            <a:off x="280215" y="1237809"/>
            <a:ext cx="7708753" cy="5073340"/>
          </a:xfrm>
        </p:spPr>
        <p:txBody>
          <a:bodyPr>
            <a:normAutofit lnSpcReduction="10000"/>
          </a:bodyPr>
          <a:lstStyle/>
          <a:p>
            <a:pPr marL="0" indent="0">
              <a:buNone/>
            </a:pPr>
            <a:r>
              <a:rPr lang="en-US" sz="2400" dirty="0">
                <a:solidFill>
                  <a:schemeClr val="accent1">
                    <a:lumMod val="75000"/>
                  </a:schemeClr>
                </a:solidFill>
                <a:latin typeface="Source Sans 3 VF" panose="020B0303030403020204" pitchFamily="34" charset="0"/>
              </a:rPr>
              <a:t>This overview has been designed for policymakers developing climate policies who work outside the health sector. </a:t>
            </a:r>
          </a:p>
          <a:p>
            <a:pPr marL="0" indent="0">
              <a:buNone/>
            </a:pPr>
            <a:r>
              <a:rPr lang="en-US" sz="2400" dirty="0">
                <a:solidFill>
                  <a:schemeClr val="accent1">
                    <a:lumMod val="75000"/>
                  </a:schemeClr>
                </a:solidFill>
                <a:latin typeface="Source Sans 3 VF" panose="020B0303030403020204" pitchFamily="34" charset="0"/>
              </a:rPr>
              <a:t>It provides foundational information on climate change, human health and policy development with the aim of supporting ‘healthier’ climate policy development in sectors other than health.</a:t>
            </a:r>
          </a:p>
          <a:p>
            <a:pPr marL="0" indent="0">
              <a:buNone/>
            </a:pPr>
            <a:r>
              <a:rPr lang="en-US" sz="2400" dirty="0">
                <a:solidFill>
                  <a:schemeClr val="accent1">
                    <a:lumMod val="75000"/>
                  </a:schemeClr>
                </a:solidFill>
                <a:latin typeface="Source Sans 3 VF" panose="020B0303030403020204" pitchFamily="34" charset="0"/>
              </a:rPr>
              <a:t>Reducing climate-related health risks and impacts requires action across all policy areas. Our research suggests that there are limited tools and resources to support policymakers across sectors to understand the potential health impacts of different policy options. </a:t>
            </a:r>
          </a:p>
          <a:p>
            <a:pPr marL="0" indent="0">
              <a:buNone/>
            </a:pPr>
            <a:r>
              <a:rPr lang="en-US" sz="2400" dirty="0">
                <a:solidFill>
                  <a:schemeClr val="accent1">
                    <a:lumMod val="75000"/>
                  </a:schemeClr>
                </a:solidFill>
                <a:latin typeface="Source Sans 3 VF" panose="020B0303030403020204" pitchFamily="34" charset="0"/>
              </a:rPr>
              <a:t>This is one of several resources developed to address this gap.  </a:t>
            </a:r>
          </a:p>
          <a:p>
            <a:pPr marL="0" indent="0" algn="ctr">
              <a:buNone/>
            </a:pPr>
            <a:endParaRPr lang="en-US" sz="2400" dirty="0"/>
          </a:p>
          <a:p>
            <a:endParaRPr lang="en-US" sz="2400" dirty="0"/>
          </a:p>
          <a:p>
            <a:endParaRPr lang="en-US" sz="2400" dirty="0"/>
          </a:p>
          <a:p>
            <a:endParaRPr lang="en-US" sz="2400" dirty="0"/>
          </a:p>
        </p:txBody>
      </p:sp>
      <p:sp>
        <p:nvSpPr>
          <p:cNvPr id="2" name="Title 1">
            <a:extLst>
              <a:ext uri="{FF2B5EF4-FFF2-40B4-BE49-F238E27FC236}">
                <a16:creationId xmlns:a16="http://schemas.microsoft.com/office/drawing/2014/main" id="{FEBF201E-7151-700D-7A8B-AA482595B38C}"/>
              </a:ext>
            </a:extLst>
          </p:cNvPr>
          <p:cNvSpPr>
            <a:spLocks noGrp="1"/>
          </p:cNvSpPr>
          <p:nvPr>
            <p:ph type="title"/>
          </p:nvPr>
        </p:nvSpPr>
        <p:spPr>
          <a:xfrm>
            <a:off x="265176" y="159829"/>
            <a:ext cx="6300216" cy="1156907"/>
          </a:xfrm>
        </p:spPr>
        <p:txBody>
          <a:bodyPr>
            <a:normAutofit/>
          </a:bodyPr>
          <a:lstStyle/>
          <a:p>
            <a:r>
              <a:rPr lang="en-AU" sz="4000" b="1" dirty="0">
                <a:solidFill>
                  <a:schemeClr val="accent1">
                    <a:lumMod val="75000"/>
                  </a:schemeClr>
                </a:solidFill>
                <a:latin typeface="Source Sans 3 VF" panose="020B0303030403020204" pitchFamily="34" charset="0"/>
              </a:rPr>
              <a:t>Purpose of this overview</a:t>
            </a:r>
          </a:p>
        </p:txBody>
      </p:sp>
    </p:spTree>
    <p:extLst>
      <p:ext uri="{BB962C8B-B14F-4D97-AF65-F5344CB8AC3E}">
        <p14:creationId xmlns:p14="http://schemas.microsoft.com/office/powerpoint/2010/main" val="1563755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46F40-9243-AB73-266A-58EE5ECCAF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18B8BF-CB70-568F-8586-BF2AF1BEB254}"/>
              </a:ext>
            </a:extLst>
          </p:cNvPr>
          <p:cNvSpPr>
            <a:spLocks noGrp="1"/>
          </p:cNvSpPr>
          <p:nvPr>
            <p:ph type="title"/>
          </p:nvPr>
        </p:nvSpPr>
        <p:spPr>
          <a:xfrm>
            <a:off x="5742432" y="315277"/>
            <a:ext cx="6132576" cy="1193483"/>
          </a:xfrm>
        </p:spPr>
        <p:txBody>
          <a:bodyPr>
            <a:normAutofit fontScale="90000"/>
          </a:bodyPr>
          <a:lstStyle/>
          <a:p>
            <a:pPr algn="r"/>
            <a:r>
              <a:rPr lang="en-AU" sz="4400" b="1" dirty="0">
                <a:solidFill>
                  <a:schemeClr val="accent1">
                    <a:lumMod val="75000"/>
                  </a:schemeClr>
                </a:solidFill>
                <a:latin typeface="Source Sans 3 VF" panose="020B0303030403020204" pitchFamily="34" charset="0"/>
              </a:rPr>
              <a:t>Why this overview is important</a:t>
            </a:r>
          </a:p>
        </p:txBody>
      </p:sp>
      <p:sp>
        <p:nvSpPr>
          <p:cNvPr id="4" name="Content Placeholder 3">
            <a:extLst>
              <a:ext uri="{FF2B5EF4-FFF2-40B4-BE49-F238E27FC236}">
                <a16:creationId xmlns:a16="http://schemas.microsoft.com/office/drawing/2014/main" id="{EB54F215-02F5-1BC0-AF9D-A91DAFFAD5AD}"/>
              </a:ext>
            </a:extLst>
          </p:cNvPr>
          <p:cNvSpPr>
            <a:spLocks noGrp="1"/>
          </p:cNvSpPr>
          <p:nvPr>
            <p:ph idx="1"/>
          </p:nvPr>
        </p:nvSpPr>
        <p:spPr>
          <a:xfrm>
            <a:off x="5349240" y="1508760"/>
            <a:ext cx="6525768" cy="4018979"/>
          </a:xfrm>
        </p:spPr>
        <p:txBody>
          <a:bodyPr>
            <a:normAutofit fontScale="92500" lnSpcReduction="10000"/>
          </a:bodyPr>
          <a:lstStyle/>
          <a:p>
            <a:pPr marL="0" indent="0" algn="r">
              <a:buNone/>
            </a:pPr>
            <a:r>
              <a:rPr lang="en-US" sz="2400" dirty="0">
                <a:solidFill>
                  <a:schemeClr val="accent1">
                    <a:lumMod val="75000"/>
                  </a:schemeClr>
                </a:solidFill>
                <a:latin typeface="Source Sans 3 VF" panose="020B0303030403020204" pitchFamily="34" charset="0"/>
              </a:rPr>
              <a:t>In Victoria, there are several pieces of legislation that encourage state and local governments to consider climate and health during the development of relevant policies</a:t>
            </a:r>
            <a:r>
              <a:rPr lang="en-US" sz="2400" baseline="30000" dirty="0">
                <a:solidFill>
                  <a:schemeClr val="accent1">
                    <a:lumMod val="75000"/>
                  </a:schemeClr>
                </a:solidFill>
                <a:latin typeface="Source Sans 3 VF" panose="020B0303030403020204" pitchFamily="34" charset="0"/>
              </a:rPr>
              <a:t>1</a:t>
            </a:r>
            <a:r>
              <a:rPr lang="en-US" sz="2400" dirty="0">
                <a:solidFill>
                  <a:schemeClr val="accent1">
                    <a:lumMod val="75000"/>
                  </a:schemeClr>
                </a:solidFill>
                <a:latin typeface="Source Sans 3 VF" panose="020B0303030403020204" pitchFamily="34" charset="0"/>
              </a:rPr>
              <a:t>. </a:t>
            </a:r>
          </a:p>
          <a:p>
            <a:pPr marL="0" indent="0" algn="r">
              <a:buNone/>
            </a:pPr>
            <a:r>
              <a:rPr lang="en-US" sz="2400" dirty="0">
                <a:solidFill>
                  <a:schemeClr val="accent1">
                    <a:lumMod val="75000"/>
                  </a:schemeClr>
                </a:solidFill>
                <a:latin typeface="Source Sans 3 VF" panose="020B0303030403020204" pitchFamily="34" charset="0"/>
              </a:rPr>
              <a:t>Often, policies that affect health outcomes are being made by policymakers beyond the health sector.</a:t>
            </a:r>
          </a:p>
          <a:p>
            <a:pPr marL="0" indent="0" algn="r">
              <a:buNone/>
            </a:pPr>
            <a:r>
              <a:rPr lang="en-US" sz="2400" dirty="0">
                <a:solidFill>
                  <a:schemeClr val="accent1">
                    <a:lumMod val="75000"/>
                  </a:schemeClr>
                </a:solidFill>
                <a:latin typeface="Source Sans 3 VF" panose="020B0303030403020204" pitchFamily="34" charset="0"/>
              </a:rPr>
              <a:t>Almost every policy action is likely to impact individual or community health outcomes either directly or indirectly. </a:t>
            </a:r>
          </a:p>
          <a:p>
            <a:pPr marL="0" indent="0" algn="r">
              <a:buNone/>
            </a:pPr>
            <a:r>
              <a:rPr lang="en-AU" sz="2400" dirty="0">
                <a:solidFill>
                  <a:schemeClr val="accent1">
                    <a:lumMod val="75000"/>
                  </a:schemeClr>
                </a:solidFill>
                <a:latin typeface="Source Sans 3 VF" panose="020B0303030403020204" pitchFamily="34" charset="0"/>
              </a:rPr>
              <a:t>A basic understanding of the interactions between climate and health is essential to develop policies that avoid inadvertently harming health and to realise opportunities to improve health and wellbeing.</a:t>
            </a:r>
          </a:p>
          <a:p>
            <a:pPr marL="0" indent="0" algn="r">
              <a:buNone/>
            </a:pPr>
            <a:endParaRPr lang="en-US" sz="2400" dirty="0">
              <a:solidFill>
                <a:schemeClr val="accent1">
                  <a:lumMod val="75000"/>
                </a:schemeClr>
              </a:solidFill>
              <a:latin typeface="Source Sans 3 VF" panose="020B0303030403020204" pitchFamily="34" charset="0"/>
            </a:endParaRPr>
          </a:p>
          <a:p>
            <a:endParaRPr lang="en-US" dirty="0">
              <a:solidFill>
                <a:schemeClr val="accent1">
                  <a:lumMod val="75000"/>
                </a:schemeClr>
              </a:solidFill>
            </a:endParaRPr>
          </a:p>
          <a:p>
            <a:endParaRPr lang="en-US" dirty="0">
              <a:solidFill>
                <a:schemeClr val="accent1">
                  <a:lumMod val="75000"/>
                </a:schemeClr>
              </a:solidFill>
            </a:endParaRPr>
          </a:p>
        </p:txBody>
      </p:sp>
      <p:pic>
        <p:nvPicPr>
          <p:cNvPr id="5" name="Picture 4" descr="A child holding a leaf&#10;&#10;AI-generated content may be incorrect.">
            <a:extLst>
              <a:ext uri="{FF2B5EF4-FFF2-40B4-BE49-F238E27FC236}">
                <a16:creationId xmlns:a16="http://schemas.microsoft.com/office/drawing/2014/main" id="{D8B9B701-BA77-018B-A9B3-76CF1C9B9EA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a:fillRect/>
          </a:stretch>
        </p:blipFill>
        <p:spPr>
          <a:xfrm>
            <a:off x="0" y="0"/>
            <a:ext cx="4470756" cy="6858000"/>
          </a:xfrm>
          <a:prstGeom prst="rect">
            <a:avLst/>
          </a:prstGeom>
        </p:spPr>
      </p:pic>
      <p:sp>
        <p:nvSpPr>
          <p:cNvPr id="3" name="TextBox 2">
            <a:extLst>
              <a:ext uri="{FF2B5EF4-FFF2-40B4-BE49-F238E27FC236}">
                <a16:creationId xmlns:a16="http://schemas.microsoft.com/office/drawing/2014/main" id="{B76EE98D-8214-44BE-91C2-04E951629D9D}"/>
              </a:ext>
            </a:extLst>
          </p:cNvPr>
          <p:cNvSpPr txBox="1"/>
          <p:nvPr/>
        </p:nvSpPr>
        <p:spPr>
          <a:xfrm>
            <a:off x="4645152" y="5705559"/>
            <a:ext cx="7229856" cy="1015663"/>
          </a:xfrm>
          <a:prstGeom prst="rect">
            <a:avLst/>
          </a:prstGeom>
          <a:noFill/>
        </p:spPr>
        <p:txBody>
          <a:bodyPr wrap="square" rtlCol="0">
            <a:spAutoFit/>
          </a:bodyPr>
          <a:lstStyle/>
          <a:p>
            <a:pPr algn="r"/>
            <a:r>
              <a:rPr lang="en-US" sz="1200" baseline="30000" dirty="0"/>
              <a:t>1</a:t>
            </a:r>
            <a:r>
              <a:rPr lang="en-US" sz="1200" dirty="0"/>
              <a:t> For example, refer to the </a:t>
            </a:r>
            <a:r>
              <a:rPr lang="en-US" sz="1200" i="1" dirty="0">
                <a:hlinkClick r:id="rId3"/>
              </a:rPr>
              <a:t>Public Health and Wellbeing Act 2008 </a:t>
            </a:r>
            <a:r>
              <a:rPr lang="en-US" sz="1200" i="1" dirty="0"/>
              <a:t>&lt;</a:t>
            </a:r>
            <a:r>
              <a:rPr lang="en-US" sz="1200" dirty="0"/>
              <a:t>https://www.legislation.vic.gov.au/in-force/acts/public-health-and-wellbeing-act-2008/068</a:t>
            </a:r>
            <a:r>
              <a:rPr lang="en-US" sz="1200" i="1" dirty="0"/>
              <a:t>&gt;</a:t>
            </a:r>
            <a:r>
              <a:rPr lang="en-US" sz="1200" dirty="0"/>
              <a:t>, the </a:t>
            </a:r>
            <a:r>
              <a:rPr lang="en-US" sz="1200" i="1" dirty="0">
                <a:hlinkClick r:id="rId4"/>
              </a:rPr>
              <a:t>Environment Protection Act 2017 </a:t>
            </a:r>
            <a:r>
              <a:rPr lang="en-US" sz="1200" dirty="0"/>
              <a:t>&lt;https://www.legislation.vic.gov.au/in-force/acts/environment-protection-act-2017/005&gt;</a:t>
            </a:r>
            <a:r>
              <a:rPr lang="en-US" sz="1200" i="1" dirty="0"/>
              <a:t> </a:t>
            </a:r>
            <a:r>
              <a:rPr lang="en-US" sz="1200" dirty="0"/>
              <a:t>and the </a:t>
            </a:r>
            <a:r>
              <a:rPr lang="en-US" sz="1200" i="1" dirty="0">
                <a:hlinkClick r:id="rId5"/>
              </a:rPr>
              <a:t>Climate Change Act 2017 </a:t>
            </a:r>
            <a:r>
              <a:rPr lang="en-US" sz="1200" dirty="0"/>
              <a:t>&lt;https://www.legislation.vic.gov.au/in-force/acts/climate-change-act-2017/005&gt;. </a:t>
            </a:r>
          </a:p>
          <a:p>
            <a:pPr algn="r"/>
            <a:endParaRPr lang="en-AU" sz="1200" dirty="0"/>
          </a:p>
        </p:txBody>
      </p:sp>
    </p:spTree>
    <p:extLst>
      <p:ext uri="{BB962C8B-B14F-4D97-AF65-F5344CB8AC3E}">
        <p14:creationId xmlns:p14="http://schemas.microsoft.com/office/powerpoint/2010/main" val="1216158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5A7F5B0-E72F-8167-2BF3-6CE94A0C24A9}"/>
            </a:ext>
          </a:extLst>
        </p:cNvPr>
        <p:cNvGrpSpPr/>
        <p:nvPr/>
      </p:nvGrpSpPr>
      <p:grpSpPr>
        <a:xfrm>
          <a:off x="0" y="0"/>
          <a:ext cx="0" cy="0"/>
          <a:chOff x="0" y="0"/>
          <a:chExt cx="0" cy="0"/>
        </a:xfrm>
      </p:grpSpPr>
      <p:sp useBgFill="1">
        <p:nvSpPr>
          <p:cNvPr id="2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609867-6942-9B9F-B46A-CC2B634B6C92}"/>
              </a:ext>
            </a:extLst>
          </p:cNvPr>
          <p:cNvSpPr>
            <a:spLocks noGrp="1"/>
          </p:cNvSpPr>
          <p:nvPr>
            <p:ph type="title"/>
          </p:nvPr>
        </p:nvSpPr>
        <p:spPr>
          <a:xfrm>
            <a:off x="549239" y="346339"/>
            <a:ext cx="5334197" cy="970546"/>
          </a:xfrm>
        </p:spPr>
        <p:txBody>
          <a:bodyPr anchor="ctr">
            <a:normAutofit/>
          </a:bodyPr>
          <a:lstStyle/>
          <a:p>
            <a:r>
              <a:rPr lang="en-AU" sz="4000" b="1" dirty="0">
                <a:solidFill>
                  <a:schemeClr val="accent1">
                    <a:lumMod val="75000"/>
                  </a:schemeClr>
                </a:solidFill>
                <a:latin typeface="Source Sans 3 VF" panose="020B0303030403020204" pitchFamily="34" charset="0"/>
              </a:rPr>
              <a:t>Key definitions</a:t>
            </a:r>
          </a:p>
        </p:txBody>
      </p:sp>
      <p:sp>
        <p:nvSpPr>
          <p:cNvPr id="4" name="Content Placeholder 3">
            <a:extLst>
              <a:ext uri="{FF2B5EF4-FFF2-40B4-BE49-F238E27FC236}">
                <a16:creationId xmlns:a16="http://schemas.microsoft.com/office/drawing/2014/main" id="{17065BD1-C2A1-2B72-A32B-43D029CC7A30}"/>
              </a:ext>
            </a:extLst>
          </p:cNvPr>
          <p:cNvSpPr>
            <a:spLocks noGrp="1"/>
          </p:cNvSpPr>
          <p:nvPr>
            <p:ph idx="1"/>
          </p:nvPr>
        </p:nvSpPr>
        <p:spPr>
          <a:xfrm>
            <a:off x="549240" y="1322328"/>
            <a:ext cx="5759318" cy="5137484"/>
          </a:xfrm>
        </p:spPr>
        <p:txBody>
          <a:bodyPr anchor="ctr">
            <a:normAutofit/>
          </a:bodyPr>
          <a:lstStyle/>
          <a:p>
            <a:r>
              <a:rPr lang="en-US" sz="1800" b="1" dirty="0">
                <a:solidFill>
                  <a:schemeClr val="accent1">
                    <a:lumMod val="75000"/>
                  </a:schemeClr>
                </a:solidFill>
                <a:latin typeface="Source Sans 3 VF" panose="020B0303030403020204" pitchFamily="34" charset="0"/>
              </a:rPr>
              <a:t>Health</a:t>
            </a:r>
            <a:r>
              <a:rPr lang="en-US" sz="1800" dirty="0">
                <a:solidFill>
                  <a:schemeClr val="accent1">
                    <a:lumMod val="75000"/>
                  </a:schemeClr>
                </a:solidFill>
                <a:latin typeface="Source Sans 3 VF" panose="020B0303030403020204" pitchFamily="34" charset="0"/>
              </a:rPr>
              <a:t>: </a:t>
            </a:r>
            <a:r>
              <a:rPr lang="en-US" sz="1800" i="1" dirty="0">
                <a:solidFill>
                  <a:schemeClr val="accent1">
                    <a:lumMod val="75000"/>
                  </a:schemeClr>
                </a:solidFill>
                <a:latin typeface="Source Sans 3 VF" panose="020B0303030403020204" pitchFamily="34" charset="0"/>
              </a:rPr>
              <a:t>A state of complete physical, mental, and social well-being and not merely the absence of disease</a:t>
            </a:r>
            <a:r>
              <a:rPr lang="en-AU" sz="1800" dirty="0">
                <a:solidFill>
                  <a:schemeClr val="accent1">
                    <a:lumMod val="75000"/>
                  </a:schemeClr>
                </a:solidFill>
                <a:latin typeface="Source Sans 3 VF" panose="020B0303030403020204" pitchFamily="34" charset="0"/>
              </a:rPr>
              <a:t>. </a:t>
            </a:r>
            <a:endParaRPr lang="en-US" sz="1800" dirty="0">
              <a:solidFill>
                <a:schemeClr val="accent1">
                  <a:lumMod val="75000"/>
                </a:schemeClr>
              </a:solidFill>
              <a:latin typeface="Source Sans 3 VF" panose="020B0303030403020204" pitchFamily="34" charset="0"/>
            </a:endParaRPr>
          </a:p>
          <a:p>
            <a:r>
              <a:rPr lang="en-US" sz="1800" b="1" dirty="0">
                <a:solidFill>
                  <a:schemeClr val="accent1">
                    <a:lumMod val="75000"/>
                  </a:schemeClr>
                </a:solidFill>
                <a:latin typeface="Source Sans 3 VF" panose="020B0303030403020204" pitchFamily="34" charset="0"/>
              </a:rPr>
              <a:t>Hazard</a:t>
            </a:r>
            <a:r>
              <a:rPr lang="en-US" sz="1800" dirty="0">
                <a:solidFill>
                  <a:schemeClr val="accent1">
                    <a:lumMod val="75000"/>
                  </a:schemeClr>
                </a:solidFill>
                <a:latin typeface="Source Sans 3 VF" panose="020B0303030403020204" pitchFamily="34" charset="0"/>
              </a:rPr>
              <a:t>: </a:t>
            </a:r>
            <a:r>
              <a:rPr lang="en-US" sz="1800" i="1" dirty="0">
                <a:solidFill>
                  <a:schemeClr val="accent1">
                    <a:lumMod val="75000"/>
                  </a:schemeClr>
                </a:solidFill>
                <a:latin typeface="Source Sans 3 VF" panose="020B0303030403020204" pitchFamily="34" charset="0"/>
              </a:rPr>
              <a:t>T</a:t>
            </a:r>
            <a:r>
              <a:rPr lang="en-AU" sz="1800" i="1" dirty="0">
                <a:solidFill>
                  <a:schemeClr val="accent1">
                    <a:lumMod val="75000"/>
                  </a:schemeClr>
                </a:solidFill>
                <a:latin typeface="Source Sans 3 VF" panose="020B0303030403020204" pitchFamily="34" charset="0"/>
              </a:rPr>
              <a:t>he potential occurrence of a natural or human-induced physical event or trend that may cause loss of life, injury or other health impacts.</a:t>
            </a:r>
            <a:endParaRPr lang="en-US" sz="1800" dirty="0">
              <a:solidFill>
                <a:schemeClr val="accent1">
                  <a:lumMod val="75000"/>
                </a:schemeClr>
              </a:solidFill>
              <a:latin typeface="Source Sans 3 VF" panose="020B0303030403020204" pitchFamily="34" charset="0"/>
            </a:endParaRPr>
          </a:p>
          <a:p>
            <a:r>
              <a:rPr lang="en-US" sz="1800" b="1" dirty="0">
                <a:solidFill>
                  <a:schemeClr val="accent1">
                    <a:lumMod val="75000"/>
                  </a:schemeClr>
                </a:solidFill>
                <a:latin typeface="Source Sans 3 VF" panose="020B0303030403020204" pitchFamily="34" charset="0"/>
              </a:rPr>
              <a:t>Vulnerability</a:t>
            </a:r>
            <a:r>
              <a:rPr lang="en-US" sz="1800" dirty="0">
                <a:solidFill>
                  <a:schemeClr val="accent1">
                    <a:lumMod val="75000"/>
                  </a:schemeClr>
                </a:solidFill>
                <a:latin typeface="Source Sans 3 VF" panose="020B0303030403020204" pitchFamily="34" charset="0"/>
              </a:rPr>
              <a:t>: </a:t>
            </a:r>
            <a:r>
              <a:rPr lang="en-AU" sz="1800" i="1" dirty="0">
                <a:solidFill>
                  <a:schemeClr val="accent1">
                    <a:lumMod val="75000"/>
                  </a:schemeClr>
                </a:solidFill>
                <a:latin typeface="Source Sans 3 VF" panose="020B0303030403020204" pitchFamily="34" charset="0"/>
              </a:rPr>
              <a:t>The degree to which a system, sector or social group is susceptible to the adverse effects of climate change.</a:t>
            </a:r>
            <a:endParaRPr lang="en-US" sz="1800" dirty="0">
              <a:solidFill>
                <a:schemeClr val="accent1">
                  <a:lumMod val="75000"/>
                </a:schemeClr>
              </a:solidFill>
              <a:latin typeface="Source Sans 3 VF" panose="020B0303030403020204" pitchFamily="34" charset="0"/>
            </a:endParaRPr>
          </a:p>
          <a:p>
            <a:r>
              <a:rPr lang="en-US" sz="1800" b="1" dirty="0">
                <a:solidFill>
                  <a:schemeClr val="accent1">
                    <a:lumMod val="75000"/>
                  </a:schemeClr>
                </a:solidFill>
                <a:latin typeface="Source Sans 3 VF" panose="020B0303030403020204" pitchFamily="34" charset="0"/>
              </a:rPr>
              <a:t>Adaptation</a:t>
            </a:r>
            <a:r>
              <a:rPr lang="en-US" sz="1800" dirty="0">
                <a:solidFill>
                  <a:schemeClr val="accent1">
                    <a:lumMod val="75000"/>
                  </a:schemeClr>
                </a:solidFill>
                <a:latin typeface="Source Sans 3 VF" panose="020B0303030403020204" pitchFamily="34" charset="0"/>
              </a:rPr>
              <a:t>: </a:t>
            </a:r>
            <a:r>
              <a:rPr lang="en-AU" sz="1800" i="1" dirty="0">
                <a:solidFill>
                  <a:schemeClr val="accent1">
                    <a:lumMod val="75000"/>
                  </a:schemeClr>
                </a:solidFill>
                <a:latin typeface="Source Sans 3 VF" panose="020B0303030403020204" pitchFamily="34" charset="0"/>
              </a:rPr>
              <a:t>Changes made to natural or human systems to prepare for actual or expected changes in the climate to minimise harm, act on opportunities or cope with the consequences.</a:t>
            </a:r>
            <a:endParaRPr lang="en-US" sz="1800" i="1" dirty="0">
              <a:solidFill>
                <a:schemeClr val="accent1">
                  <a:lumMod val="75000"/>
                </a:schemeClr>
              </a:solidFill>
              <a:latin typeface="Source Sans 3 VF" panose="020B0303030403020204" pitchFamily="34" charset="0"/>
            </a:endParaRPr>
          </a:p>
          <a:p>
            <a:r>
              <a:rPr lang="en-US" sz="1800" b="1" dirty="0">
                <a:solidFill>
                  <a:schemeClr val="accent1">
                    <a:lumMod val="75000"/>
                  </a:schemeClr>
                </a:solidFill>
                <a:latin typeface="Source Sans 3 VF" panose="020B0303030403020204" pitchFamily="34" charset="0"/>
              </a:rPr>
              <a:t>Mitigation</a:t>
            </a:r>
            <a:r>
              <a:rPr lang="en-US" sz="1800" dirty="0">
                <a:solidFill>
                  <a:schemeClr val="accent1">
                    <a:lumMod val="75000"/>
                  </a:schemeClr>
                </a:solidFill>
                <a:latin typeface="Source Sans 3 VF" panose="020B0303030403020204" pitchFamily="34" charset="0"/>
              </a:rPr>
              <a:t>: </a:t>
            </a:r>
            <a:r>
              <a:rPr lang="en-US" sz="1800" i="1" dirty="0">
                <a:solidFill>
                  <a:schemeClr val="accent1">
                    <a:lumMod val="75000"/>
                  </a:schemeClr>
                </a:solidFill>
                <a:latin typeface="Source Sans 3 VF" panose="020B0303030403020204" pitchFamily="34" charset="0"/>
              </a:rPr>
              <a:t>Actions taken to reduce or prevent the emission of greenhouse gases and slow the rate of climate change</a:t>
            </a:r>
            <a:r>
              <a:rPr lang="en-AU" sz="1800" dirty="0">
                <a:solidFill>
                  <a:schemeClr val="accent1">
                    <a:lumMod val="75000"/>
                  </a:schemeClr>
                </a:solidFill>
                <a:latin typeface="Source Sans 3 VF" panose="020B0303030403020204" pitchFamily="34" charset="0"/>
              </a:rPr>
              <a:t>. </a:t>
            </a:r>
            <a:endParaRPr lang="en-US" sz="1800" dirty="0">
              <a:solidFill>
                <a:schemeClr val="accent1">
                  <a:lumMod val="75000"/>
                </a:schemeClr>
              </a:solidFill>
              <a:latin typeface="Source Sans 3 VF" panose="020B0303030403020204" pitchFamily="34" charset="0"/>
            </a:endParaRPr>
          </a:p>
          <a:p>
            <a:r>
              <a:rPr lang="en-US" sz="1800" b="1" dirty="0">
                <a:solidFill>
                  <a:schemeClr val="accent1">
                    <a:lumMod val="75000"/>
                  </a:schemeClr>
                </a:solidFill>
                <a:latin typeface="Source Sans 3 VF" panose="020B0303030403020204" pitchFamily="34" charset="0"/>
              </a:rPr>
              <a:t>Health co-benefits</a:t>
            </a:r>
            <a:r>
              <a:rPr lang="en-US" sz="1800" dirty="0">
                <a:solidFill>
                  <a:schemeClr val="accent1">
                    <a:lumMod val="75000"/>
                  </a:schemeClr>
                </a:solidFill>
                <a:latin typeface="Source Sans 3 VF" panose="020B0303030403020204" pitchFamily="34" charset="0"/>
              </a:rPr>
              <a:t>: </a:t>
            </a:r>
            <a:r>
              <a:rPr lang="en-AU" sz="1800" i="1" dirty="0">
                <a:solidFill>
                  <a:schemeClr val="accent1">
                    <a:lumMod val="75000"/>
                  </a:schemeClr>
                </a:solidFill>
                <a:latin typeface="Source Sans 3 VF" panose="020B0303030403020204" pitchFamily="34" charset="0"/>
              </a:rPr>
              <a:t>Implementation of climate policies that lead to improvements in health outcomes. </a:t>
            </a:r>
          </a:p>
        </p:txBody>
      </p:sp>
      <p:pic>
        <p:nvPicPr>
          <p:cNvPr id="18" name="Picture 17" descr="A cube with trees and leaves">
            <a:extLst>
              <a:ext uri="{FF2B5EF4-FFF2-40B4-BE49-F238E27FC236}">
                <a16:creationId xmlns:a16="http://schemas.microsoft.com/office/drawing/2014/main" id="{88EBEC44-4619-8115-B062-E83CE7C5D5E1}"/>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857797" y="-10886"/>
            <a:ext cx="5334204" cy="6868886"/>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721753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F32B7-2BFA-2E97-E7C6-C8D0E6C98B4F}"/>
            </a:ext>
          </a:extLst>
        </p:cNvPr>
        <p:cNvGrpSpPr/>
        <p:nvPr/>
      </p:nvGrpSpPr>
      <p:grpSpPr>
        <a:xfrm>
          <a:off x="0" y="0"/>
          <a:ext cx="0" cy="0"/>
          <a:chOff x="0" y="0"/>
          <a:chExt cx="0" cy="0"/>
        </a:xfrm>
      </p:grpSpPr>
      <p:pic>
        <p:nvPicPr>
          <p:cNvPr id="15" name="Picture 14" descr="People running along wintry lake">
            <a:extLst>
              <a:ext uri="{FF2B5EF4-FFF2-40B4-BE49-F238E27FC236}">
                <a16:creationId xmlns:a16="http://schemas.microsoft.com/office/drawing/2014/main" id="{34B4CF82-A927-1D71-3ED1-E6F27D871CC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68CAB6E-D3F7-AAC5-BA76-4D9668B64BFB}"/>
              </a:ext>
            </a:extLst>
          </p:cNvPr>
          <p:cNvSpPr>
            <a:spLocks noGrp="1"/>
          </p:cNvSpPr>
          <p:nvPr>
            <p:ph type="title"/>
          </p:nvPr>
        </p:nvSpPr>
        <p:spPr>
          <a:xfrm>
            <a:off x="353155" y="169970"/>
            <a:ext cx="11586273" cy="1145976"/>
          </a:xfrm>
        </p:spPr>
        <p:txBody>
          <a:bodyPr>
            <a:normAutofit/>
          </a:bodyPr>
          <a:lstStyle/>
          <a:p>
            <a:r>
              <a:rPr lang="en-AU" sz="4000" b="1" dirty="0">
                <a:solidFill>
                  <a:schemeClr val="accent1">
                    <a:lumMod val="75000"/>
                  </a:schemeClr>
                </a:solidFill>
                <a:latin typeface="Source Sans 3 VF" panose="020B0303030403020204" pitchFamily="34" charset="0"/>
              </a:rPr>
              <a:t>Our health is impacted by factors in every setting </a:t>
            </a:r>
          </a:p>
        </p:txBody>
      </p:sp>
      <p:sp>
        <p:nvSpPr>
          <p:cNvPr id="11" name="TextBox 10">
            <a:extLst>
              <a:ext uri="{FF2B5EF4-FFF2-40B4-BE49-F238E27FC236}">
                <a16:creationId xmlns:a16="http://schemas.microsoft.com/office/drawing/2014/main" id="{A0E9748B-DE03-3B39-90FC-D66941F7FEBD}"/>
              </a:ext>
            </a:extLst>
          </p:cNvPr>
          <p:cNvSpPr txBox="1"/>
          <p:nvPr/>
        </p:nvSpPr>
        <p:spPr>
          <a:xfrm>
            <a:off x="484416" y="1325204"/>
            <a:ext cx="4844098" cy="2308324"/>
          </a:xfrm>
          <a:prstGeom prst="rect">
            <a:avLst/>
          </a:prstGeom>
          <a:noFill/>
        </p:spPr>
        <p:txBody>
          <a:bodyPr wrap="square" rtlCol="0">
            <a:spAutoFit/>
          </a:bodyPr>
          <a:lstStyle/>
          <a:p>
            <a:r>
              <a:rPr lang="en-US" sz="2400" dirty="0">
                <a:solidFill>
                  <a:schemeClr val="accent1">
                    <a:lumMod val="75000"/>
                  </a:schemeClr>
                </a:solidFill>
                <a:latin typeface="Source Sans 3 VF" panose="020B0303030403020204" pitchFamily="34" charset="0"/>
              </a:rPr>
              <a:t>Our health is influenced by factors including but not limited to our activity levels, where we live, how we commute, our access to green space, our ability to earn money, and our exposure to climate change.</a:t>
            </a:r>
          </a:p>
        </p:txBody>
      </p:sp>
      <p:pic>
        <p:nvPicPr>
          <p:cNvPr id="6" name="Picture 5">
            <a:extLst>
              <a:ext uri="{FF2B5EF4-FFF2-40B4-BE49-F238E27FC236}">
                <a16:creationId xmlns:a16="http://schemas.microsoft.com/office/drawing/2014/main" id="{55481B49-3FC2-FEA6-0505-4990878B6EDE}"/>
              </a:ext>
            </a:extLst>
          </p:cNvPr>
          <p:cNvPicPr>
            <a:picLocks noChangeAspect="1"/>
          </p:cNvPicPr>
          <p:nvPr/>
        </p:nvPicPr>
        <p:blipFill>
          <a:blip r:embed="rId3" cstate="screen">
            <a:extLst>
              <a:ext uri="{28A0092B-C50C-407E-A947-70E740481C1C}">
                <a14:useLocalDpi xmlns:a14="http://schemas.microsoft.com/office/drawing/2010/main"/>
              </a:ext>
            </a:extLst>
          </a:blip>
          <a:srcRect t="-899" r="-347"/>
          <a:stretch>
            <a:fillRect/>
          </a:stretch>
        </p:blipFill>
        <p:spPr>
          <a:xfrm>
            <a:off x="5747299" y="1110514"/>
            <a:ext cx="6025916" cy="4688904"/>
          </a:xfrm>
          <a:prstGeom prst="rect">
            <a:avLst/>
          </a:prstGeom>
        </p:spPr>
      </p:pic>
      <p:sp>
        <p:nvSpPr>
          <p:cNvPr id="4" name="TextBox 3">
            <a:extLst>
              <a:ext uri="{FF2B5EF4-FFF2-40B4-BE49-F238E27FC236}">
                <a16:creationId xmlns:a16="http://schemas.microsoft.com/office/drawing/2014/main" id="{962D287E-3104-7454-DA41-91625ED36371}"/>
              </a:ext>
            </a:extLst>
          </p:cNvPr>
          <p:cNvSpPr txBox="1"/>
          <p:nvPr/>
        </p:nvSpPr>
        <p:spPr>
          <a:xfrm>
            <a:off x="5765990" y="6040168"/>
            <a:ext cx="5988533" cy="577081"/>
          </a:xfrm>
          <a:prstGeom prst="rect">
            <a:avLst/>
          </a:prstGeom>
          <a:solidFill>
            <a:schemeClr val="bg1"/>
          </a:solidFill>
        </p:spPr>
        <p:txBody>
          <a:bodyPr wrap="square" rtlCol="0">
            <a:spAutoFit/>
          </a:bodyPr>
          <a:lstStyle/>
          <a:p>
            <a:pPr algn="r"/>
            <a:r>
              <a:rPr lang="en-US" sz="1050" dirty="0">
                <a:solidFill>
                  <a:schemeClr val="accent1">
                    <a:lumMod val="75000"/>
                  </a:schemeClr>
                </a:solidFill>
              </a:rPr>
              <a:t>Source: Dahlgren and Whitehead (2021) in Australian Institute of Health and Welfare (2024), </a:t>
            </a:r>
            <a:r>
              <a:rPr lang="en-US" sz="1050" i="1" dirty="0">
                <a:solidFill>
                  <a:schemeClr val="accent1">
                    <a:lumMod val="75000"/>
                  </a:schemeClr>
                </a:solidFill>
              </a:rPr>
              <a:t>What are determinants of health? </a:t>
            </a:r>
            <a:r>
              <a:rPr lang="en-US" sz="1050" dirty="0">
                <a:solidFill>
                  <a:schemeClr val="accent1">
                    <a:lumMod val="75000"/>
                  </a:schemeClr>
                </a:solidFill>
              </a:rPr>
              <a:t>[website].   Accessed 10 July 2025 from &lt; https://www.aihw.gov.au/reports/australias-health/what-are-determinants-of-health&gt;</a:t>
            </a:r>
          </a:p>
        </p:txBody>
      </p:sp>
    </p:spTree>
    <p:extLst>
      <p:ext uri="{BB962C8B-B14F-4D97-AF65-F5344CB8AC3E}">
        <p14:creationId xmlns:p14="http://schemas.microsoft.com/office/powerpoint/2010/main" val="1508959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692C4-3D1B-1697-043C-00B04D35EFC0}"/>
            </a:ext>
          </a:extLst>
        </p:cNvPr>
        <p:cNvGrpSpPr/>
        <p:nvPr/>
      </p:nvGrpSpPr>
      <p:grpSpPr>
        <a:xfrm>
          <a:off x="0" y="0"/>
          <a:ext cx="0" cy="0"/>
          <a:chOff x="0" y="0"/>
          <a:chExt cx="0" cy="0"/>
        </a:xfrm>
      </p:grpSpPr>
      <p:pic>
        <p:nvPicPr>
          <p:cNvPr id="5" name="Picture 4" descr="A diagram of different types of effects&#10;&#10;AI-generated content may be incorrect.">
            <a:extLst>
              <a:ext uri="{FF2B5EF4-FFF2-40B4-BE49-F238E27FC236}">
                <a16:creationId xmlns:a16="http://schemas.microsoft.com/office/drawing/2014/main" id="{BC36A4DB-DB76-9E25-B388-55BD603215D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7776" y="212424"/>
            <a:ext cx="5502470" cy="6215225"/>
          </a:xfrm>
          <a:prstGeom prst="rect">
            <a:avLst/>
          </a:prstGeom>
        </p:spPr>
      </p:pic>
      <p:sp>
        <p:nvSpPr>
          <p:cNvPr id="2" name="Title 1">
            <a:extLst>
              <a:ext uri="{FF2B5EF4-FFF2-40B4-BE49-F238E27FC236}">
                <a16:creationId xmlns:a16="http://schemas.microsoft.com/office/drawing/2014/main" id="{48451E35-727D-BA31-44A7-382E3853DD8D}"/>
              </a:ext>
            </a:extLst>
          </p:cNvPr>
          <p:cNvSpPr>
            <a:spLocks noGrp="1"/>
          </p:cNvSpPr>
          <p:nvPr>
            <p:ph type="title"/>
          </p:nvPr>
        </p:nvSpPr>
        <p:spPr>
          <a:xfrm>
            <a:off x="7724274" y="212424"/>
            <a:ext cx="4255195" cy="1768784"/>
          </a:xfrm>
        </p:spPr>
        <p:txBody>
          <a:bodyPr>
            <a:normAutofit/>
          </a:bodyPr>
          <a:lstStyle/>
          <a:p>
            <a:pPr algn="r"/>
            <a:r>
              <a:rPr lang="en-AU" b="1" dirty="0">
                <a:solidFill>
                  <a:schemeClr val="accent1">
                    <a:lumMod val="75000"/>
                  </a:schemeClr>
                </a:solidFill>
                <a:latin typeface="Source Sans 3 VF" panose="020B0303030403020204" pitchFamily="34" charset="0"/>
              </a:rPr>
              <a:t>Climate change affects health</a:t>
            </a:r>
          </a:p>
        </p:txBody>
      </p:sp>
      <p:sp>
        <p:nvSpPr>
          <p:cNvPr id="11" name="TextBox 10">
            <a:extLst>
              <a:ext uri="{FF2B5EF4-FFF2-40B4-BE49-F238E27FC236}">
                <a16:creationId xmlns:a16="http://schemas.microsoft.com/office/drawing/2014/main" id="{15E36AF0-E5AB-4EC8-79EC-F76C05713948}"/>
              </a:ext>
            </a:extLst>
          </p:cNvPr>
          <p:cNvSpPr txBox="1"/>
          <p:nvPr/>
        </p:nvSpPr>
        <p:spPr>
          <a:xfrm>
            <a:off x="6702552" y="1953142"/>
            <a:ext cx="5166751" cy="2677656"/>
          </a:xfrm>
          <a:prstGeom prst="rect">
            <a:avLst/>
          </a:prstGeom>
          <a:noFill/>
        </p:spPr>
        <p:txBody>
          <a:bodyPr wrap="square" rtlCol="0">
            <a:spAutoFit/>
          </a:bodyPr>
          <a:lstStyle/>
          <a:p>
            <a:pPr algn="r"/>
            <a:r>
              <a:rPr lang="en-US" sz="2400" dirty="0">
                <a:solidFill>
                  <a:schemeClr val="accent1">
                    <a:lumMod val="75000"/>
                  </a:schemeClr>
                </a:solidFill>
                <a:latin typeface="Source Sans 3 VF" panose="020B0303030403020204" pitchFamily="34" charset="0"/>
              </a:rPr>
              <a:t>There are multiple, complex pathways in which individual or community health outcomes can be directly or indirectly impacted by climate change. </a:t>
            </a:r>
          </a:p>
          <a:p>
            <a:pPr algn="r"/>
            <a:endParaRPr lang="en-US" sz="2400" dirty="0">
              <a:solidFill>
                <a:schemeClr val="accent1">
                  <a:lumMod val="75000"/>
                </a:schemeClr>
              </a:solidFill>
              <a:latin typeface="Source Sans 3 VF" panose="020B0303030403020204" pitchFamily="34" charset="0"/>
            </a:endParaRPr>
          </a:p>
          <a:p>
            <a:pPr algn="r"/>
            <a:r>
              <a:rPr lang="en-US" sz="2400" dirty="0">
                <a:solidFill>
                  <a:schemeClr val="accent1">
                    <a:lumMod val="75000"/>
                  </a:schemeClr>
                </a:solidFill>
                <a:latin typeface="Source Sans 3 VF" panose="020B0303030403020204" pitchFamily="34" charset="0"/>
              </a:rPr>
              <a:t>These occur across all life stages and can affect anyone. </a:t>
            </a:r>
          </a:p>
        </p:txBody>
      </p:sp>
      <p:sp>
        <p:nvSpPr>
          <p:cNvPr id="6" name="TextBox 5">
            <a:extLst>
              <a:ext uri="{FF2B5EF4-FFF2-40B4-BE49-F238E27FC236}">
                <a16:creationId xmlns:a16="http://schemas.microsoft.com/office/drawing/2014/main" id="{B21D3E37-8099-09E1-04C1-54286A7C5859}"/>
              </a:ext>
            </a:extLst>
          </p:cNvPr>
          <p:cNvSpPr txBox="1"/>
          <p:nvPr/>
        </p:nvSpPr>
        <p:spPr>
          <a:xfrm>
            <a:off x="131190" y="6427649"/>
            <a:ext cx="11738113" cy="400110"/>
          </a:xfrm>
          <a:prstGeom prst="rect">
            <a:avLst/>
          </a:prstGeom>
          <a:noFill/>
        </p:spPr>
        <p:txBody>
          <a:bodyPr wrap="square" rtlCol="0">
            <a:spAutoFit/>
          </a:bodyPr>
          <a:lstStyle/>
          <a:p>
            <a:r>
              <a:rPr lang="en-US" sz="1000" dirty="0">
                <a:solidFill>
                  <a:schemeClr val="accent1">
                    <a:lumMod val="75000"/>
                  </a:schemeClr>
                </a:solidFill>
                <a:latin typeface="Source Sans 3 VF" panose="020B0303030403020204" pitchFamily="34" charset="0"/>
              </a:rPr>
              <a:t>Source: Victorian Department of Health (2024), </a:t>
            </a:r>
            <a:r>
              <a:rPr lang="en-US" sz="1000" i="1" dirty="0">
                <a:solidFill>
                  <a:schemeClr val="accent1">
                    <a:lumMod val="75000"/>
                  </a:schemeClr>
                </a:solidFill>
                <a:latin typeface="Source Sans 3 VF" panose="020B0303030403020204" pitchFamily="34" charset="0"/>
              </a:rPr>
              <a:t>Tackling climate change and its impacts on health through municipal public health and wellbeing planning: Guidance for local government</a:t>
            </a:r>
            <a:r>
              <a:rPr lang="en-US" sz="1000" dirty="0">
                <a:solidFill>
                  <a:schemeClr val="accent1">
                    <a:lumMod val="75000"/>
                  </a:schemeClr>
                </a:solidFill>
                <a:latin typeface="Source Sans 3 VF" panose="020B0303030403020204" pitchFamily="34" charset="0"/>
              </a:rPr>
              <a:t> [website]. </a:t>
            </a:r>
          </a:p>
          <a:p>
            <a:r>
              <a:rPr lang="en-US" sz="1000" dirty="0">
                <a:solidFill>
                  <a:schemeClr val="accent1">
                    <a:lumMod val="75000"/>
                  </a:schemeClr>
                </a:solidFill>
                <a:latin typeface="Source Sans 3 VF" panose="020B0303030403020204" pitchFamily="34" charset="0"/>
              </a:rPr>
              <a:t>Accessed 10 July 2025 from &lt;https://www.health.vic.gov.au/publications/tackling-climate-change-impacts-health-municipal-public-health-wellbeing-planning&gt;</a:t>
            </a:r>
          </a:p>
        </p:txBody>
      </p:sp>
    </p:spTree>
    <p:extLst>
      <p:ext uri="{BB962C8B-B14F-4D97-AF65-F5344CB8AC3E}">
        <p14:creationId xmlns:p14="http://schemas.microsoft.com/office/powerpoint/2010/main" val="1313813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ED4CC-411F-C5F6-5C04-685BECCC63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54E3B8-AB14-0818-73C5-B14501BF89BE}"/>
              </a:ext>
            </a:extLst>
          </p:cNvPr>
          <p:cNvSpPr>
            <a:spLocks noGrp="1"/>
          </p:cNvSpPr>
          <p:nvPr>
            <p:ph type="title"/>
          </p:nvPr>
        </p:nvSpPr>
        <p:spPr>
          <a:xfrm>
            <a:off x="454106" y="0"/>
            <a:ext cx="11533679" cy="1609836"/>
          </a:xfrm>
        </p:spPr>
        <p:txBody>
          <a:bodyPr>
            <a:normAutofit/>
          </a:bodyPr>
          <a:lstStyle/>
          <a:p>
            <a:r>
              <a:rPr lang="en-AU" sz="3600" b="1" dirty="0">
                <a:solidFill>
                  <a:schemeClr val="accent1">
                    <a:lumMod val="75000"/>
                  </a:schemeClr>
                </a:solidFill>
                <a:latin typeface="Source Sans 3 VF" panose="020B0303030403020204" pitchFamily="34" charset="0"/>
              </a:rPr>
              <a:t>Some groups are more at risk from climate-related health impacts than others</a:t>
            </a:r>
          </a:p>
        </p:txBody>
      </p:sp>
      <p:sp>
        <p:nvSpPr>
          <p:cNvPr id="8" name="TextBox 7">
            <a:extLst>
              <a:ext uri="{FF2B5EF4-FFF2-40B4-BE49-F238E27FC236}">
                <a16:creationId xmlns:a16="http://schemas.microsoft.com/office/drawing/2014/main" id="{6A30364B-8B9A-425D-DDAE-66C3F7CA3697}"/>
              </a:ext>
            </a:extLst>
          </p:cNvPr>
          <p:cNvSpPr txBox="1"/>
          <p:nvPr/>
        </p:nvSpPr>
        <p:spPr>
          <a:xfrm>
            <a:off x="454106" y="1572159"/>
            <a:ext cx="4485663" cy="4708981"/>
          </a:xfrm>
          <a:prstGeom prst="rect">
            <a:avLst/>
          </a:prstGeom>
          <a:noFill/>
        </p:spPr>
        <p:txBody>
          <a:bodyPr wrap="square" rtlCol="0">
            <a:spAutoFit/>
          </a:bodyPr>
          <a:lstStyle/>
          <a:p>
            <a:r>
              <a:rPr lang="en-US" sz="2000" dirty="0">
                <a:solidFill>
                  <a:schemeClr val="accent1">
                    <a:lumMod val="75000"/>
                  </a:schemeClr>
                </a:solidFill>
                <a:latin typeface="Source Sans 3 VF" panose="020B0303030403020204" pitchFamily="34" charset="0"/>
              </a:rPr>
              <a:t>In Victoria, groups considered at greater risk of experiencing climate-related health impacts include: </a:t>
            </a:r>
          </a:p>
          <a:p>
            <a:endParaRPr lang="en-US" sz="2000" dirty="0">
              <a:solidFill>
                <a:schemeClr val="accent1">
                  <a:lumMod val="75000"/>
                </a:schemeClr>
              </a:solidFill>
              <a:latin typeface="Source Sans 3 VF" panose="020B0303030403020204" pitchFamily="34" charset="0"/>
            </a:endParaRP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Children</a:t>
            </a: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People over 65 years of age</a:t>
            </a: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Pregnant women and unborn babies</a:t>
            </a: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Aboriginal and Torres Strait Islander people</a:t>
            </a: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People with existing medical conditions</a:t>
            </a: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People from culturally and linguistically diverse backgrounds</a:t>
            </a:r>
          </a:p>
          <a:p>
            <a:pPr marL="285750" indent="-285750">
              <a:buFont typeface="Arial" panose="020B0604020202020204" pitchFamily="34" charset="0"/>
              <a:buChar char="•"/>
            </a:pPr>
            <a:r>
              <a:rPr lang="en-US" sz="2000" dirty="0">
                <a:solidFill>
                  <a:schemeClr val="accent1">
                    <a:lumMod val="75000"/>
                  </a:schemeClr>
                </a:solidFill>
                <a:latin typeface="Source Sans 3 VF" panose="020B0303030403020204" pitchFamily="34" charset="0"/>
              </a:rPr>
              <a:t>People experiencing homelessness or insecure housing </a:t>
            </a:r>
          </a:p>
        </p:txBody>
      </p:sp>
      <p:pic>
        <p:nvPicPr>
          <p:cNvPr id="6" name="Content Placeholder 5" descr="A diagram of the impact of poverty&#10;&#10;AI-generated content may be incorrect.">
            <a:extLst>
              <a:ext uri="{FF2B5EF4-FFF2-40B4-BE49-F238E27FC236}">
                <a16:creationId xmlns:a16="http://schemas.microsoft.com/office/drawing/2014/main" id="{B6573AE9-0D5B-1A96-B415-65804028BA0C}"/>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939769" y="1468259"/>
            <a:ext cx="7048016" cy="4775203"/>
          </a:xfrm>
        </p:spPr>
      </p:pic>
      <p:sp>
        <p:nvSpPr>
          <p:cNvPr id="9" name="TextBox 8">
            <a:extLst>
              <a:ext uri="{FF2B5EF4-FFF2-40B4-BE49-F238E27FC236}">
                <a16:creationId xmlns:a16="http://schemas.microsoft.com/office/drawing/2014/main" id="{42D68E9D-59A4-4AF7-FE38-185E1DF84F2D}"/>
              </a:ext>
            </a:extLst>
          </p:cNvPr>
          <p:cNvSpPr txBox="1"/>
          <p:nvPr/>
        </p:nvSpPr>
        <p:spPr>
          <a:xfrm>
            <a:off x="4797854" y="6442502"/>
            <a:ext cx="7394146" cy="415498"/>
          </a:xfrm>
          <a:prstGeom prst="rect">
            <a:avLst/>
          </a:prstGeom>
          <a:noFill/>
        </p:spPr>
        <p:txBody>
          <a:bodyPr wrap="square" rtlCol="0">
            <a:spAutoFit/>
          </a:bodyPr>
          <a:lstStyle/>
          <a:p>
            <a:pPr algn="r"/>
            <a:r>
              <a:rPr lang="en-US" sz="1050" dirty="0">
                <a:solidFill>
                  <a:schemeClr val="accent1">
                    <a:lumMod val="75000"/>
                  </a:schemeClr>
                </a:solidFill>
                <a:latin typeface="Source Sans 3 VF" panose="020B0303030403020204" pitchFamily="34" charset="0"/>
              </a:rPr>
              <a:t>Source: </a:t>
            </a:r>
            <a:r>
              <a:rPr lang="en-US" sz="1050" dirty="0" err="1">
                <a:solidFill>
                  <a:schemeClr val="accent1">
                    <a:lumMod val="75000"/>
                  </a:schemeClr>
                </a:solidFill>
                <a:latin typeface="Source Sans 3 VF" panose="020B0303030403020204" pitchFamily="34" charset="0"/>
              </a:rPr>
              <a:t>Makharia</a:t>
            </a:r>
            <a:r>
              <a:rPr lang="en-US" sz="1050" dirty="0">
                <a:solidFill>
                  <a:schemeClr val="accent1">
                    <a:lumMod val="75000"/>
                  </a:schemeClr>
                </a:solidFill>
                <a:latin typeface="Source Sans 3 VF" panose="020B0303030403020204" pitchFamily="34" charset="0"/>
              </a:rPr>
              <a:t> GK, Sadeghi A, </a:t>
            </a:r>
            <a:r>
              <a:rPr lang="en-US" sz="1050" dirty="0" err="1">
                <a:solidFill>
                  <a:schemeClr val="accent1">
                    <a:lumMod val="75000"/>
                  </a:schemeClr>
                </a:solidFill>
                <a:latin typeface="Source Sans 3 VF" panose="020B0303030403020204" pitchFamily="34" charset="0"/>
              </a:rPr>
              <a:t>Leddin</a:t>
            </a:r>
            <a:r>
              <a:rPr lang="en-US" sz="1050" dirty="0">
                <a:solidFill>
                  <a:schemeClr val="accent1">
                    <a:lumMod val="75000"/>
                  </a:schemeClr>
                </a:solidFill>
                <a:latin typeface="Source Sans 3 VF" panose="020B0303030403020204" pitchFamily="34" charset="0"/>
              </a:rPr>
              <a:t> D, et al. (2023). Impact of climate change on vulnerable populations. </a:t>
            </a:r>
            <a:r>
              <a:rPr lang="en-US" sz="1050" i="1" dirty="0">
                <a:solidFill>
                  <a:schemeClr val="accent1">
                    <a:lumMod val="75000"/>
                  </a:schemeClr>
                </a:solidFill>
                <a:latin typeface="Source Sans 3 VF" panose="020B0303030403020204" pitchFamily="34" charset="0"/>
              </a:rPr>
              <a:t>Gut</a:t>
            </a:r>
            <a:r>
              <a:rPr lang="en-US" sz="1050" dirty="0">
                <a:solidFill>
                  <a:schemeClr val="accent1">
                    <a:lumMod val="75000"/>
                  </a:schemeClr>
                </a:solidFill>
                <a:latin typeface="Source Sans 3 VF" panose="020B0303030403020204" pitchFamily="34" charset="0"/>
              </a:rPr>
              <a:t>; 72:2201-2204. Available from </a:t>
            </a:r>
            <a:r>
              <a:rPr lang="en-AU" sz="1050" dirty="0">
                <a:solidFill>
                  <a:schemeClr val="accent1">
                    <a:lumMod val="75000"/>
                  </a:schemeClr>
                </a:solidFill>
                <a:latin typeface="Source Sans 3 VF" panose="020B0303030403020204" pitchFamily="34" charset="0"/>
                <a:hlinkClick r:id="rId3">
                  <a:extLst>
                    <a:ext uri="{A12FA001-AC4F-418D-AE19-62706E023703}">
                      <ahyp:hlinkClr xmlns:ahyp="http://schemas.microsoft.com/office/drawing/2018/hyperlinkcolor" val="tx"/>
                    </a:ext>
                  </a:extLst>
                </a:hlinkClick>
              </a:rPr>
              <a:t>https://doi.org/10.1136/gutjnl-2023-331195</a:t>
            </a:r>
            <a:endParaRPr lang="en-US" sz="1050" dirty="0">
              <a:solidFill>
                <a:schemeClr val="accent1">
                  <a:lumMod val="75000"/>
                </a:schemeClr>
              </a:solidFill>
              <a:latin typeface="Source Sans 3 VF" panose="020B0303030403020204" pitchFamily="34" charset="0"/>
            </a:endParaRPr>
          </a:p>
        </p:txBody>
      </p:sp>
    </p:spTree>
    <p:extLst>
      <p:ext uri="{BB962C8B-B14F-4D97-AF65-F5344CB8AC3E}">
        <p14:creationId xmlns:p14="http://schemas.microsoft.com/office/powerpoint/2010/main" val="2849951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A190A-BEA8-2F8E-0AF3-22642A3D7D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3EC711-4580-525C-9715-23B07A86719C}"/>
              </a:ext>
            </a:extLst>
          </p:cNvPr>
          <p:cNvSpPr>
            <a:spLocks noGrp="1"/>
          </p:cNvSpPr>
          <p:nvPr>
            <p:ph type="title"/>
          </p:nvPr>
        </p:nvSpPr>
        <p:spPr>
          <a:xfrm>
            <a:off x="228878" y="10224"/>
            <a:ext cx="11225185" cy="1404594"/>
          </a:xfrm>
        </p:spPr>
        <p:txBody>
          <a:bodyPr>
            <a:normAutofit/>
          </a:bodyPr>
          <a:lstStyle/>
          <a:p>
            <a:r>
              <a:rPr lang="en-AU" sz="3200" b="1" dirty="0">
                <a:solidFill>
                  <a:schemeClr val="accent1">
                    <a:lumMod val="75000"/>
                  </a:schemeClr>
                </a:solidFill>
                <a:latin typeface="Source Sans 3 VF" panose="020B0303030403020204" pitchFamily="34" charset="0"/>
              </a:rPr>
              <a:t>Climate-related health risks are informed by policy actions to reduce vulnerability and exposure to hazards</a:t>
            </a:r>
          </a:p>
        </p:txBody>
      </p:sp>
      <p:pic>
        <p:nvPicPr>
          <p:cNvPr id="3" name="Content Placeholder 5">
            <a:extLst>
              <a:ext uri="{FF2B5EF4-FFF2-40B4-BE49-F238E27FC236}">
                <a16:creationId xmlns:a16="http://schemas.microsoft.com/office/drawing/2014/main" id="{07609455-4F5E-9900-2E50-01F01C73ED07}"/>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rcRect b="-1839"/>
          <a:stretch>
            <a:fillRect/>
          </a:stretch>
        </p:blipFill>
        <p:spPr>
          <a:xfrm>
            <a:off x="294292" y="1296687"/>
            <a:ext cx="8879306" cy="4683907"/>
          </a:xfrm>
        </p:spPr>
      </p:pic>
      <p:sp>
        <p:nvSpPr>
          <p:cNvPr id="4" name="TextBox 3">
            <a:extLst>
              <a:ext uri="{FF2B5EF4-FFF2-40B4-BE49-F238E27FC236}">
                <a16:creationId xmlns:a16="http://schemas.microsoft.com/office/drawing/2014/main" id="{BFF43AE3-D661-DC45-B335-CB5C807BC5C7}"/>
              </a:ext>
            </a:extLst>
          </p:cNvPr>
          <p:cNvSpPr txBox="1"/>
          <p:nvPr/>
        </p:nvSpPr>
        <p:spPr>
          <a:xfrm>
            <a:off x="9173598" y="1433973"/>
            <a:ext cx="2724110" cy="4431983"/>
          </a:xfrm>
          <a:prstGeom prst="rect">
            <a:avLst/>
          </a:prstGeom>
          <a:noFill/>
        </p:spPr>
        <p:txBody>
          <a:bodyPr wrap="square" rtlCol="0">
            <a:spAutoFit/>
          </a:bodyPr>
          <a:lstStyle/>
          <a:p>
            <a:pPr algn="r"/>
            <a:r>
              <a:rPr lang="en-US" sz="2400" dirty="0">
                <a:solidFill>
                  <a:schemeClr val="accent1">
                    <a:lumMod val="75000"/>
                  </a:schemeClr>
                </a:solidFill>
              </a:rPr>
              <a:t>While numerous factors influence health, actions that policymakers take can affect the likelihood that an individual or a community experiences climate-related health risks.</a:t>
            </a:r>
          </a:p>
          <a:p>
            <a:endParaRPr lang="en-US" dirty="0"/>
          </a:p>
        </p:txBody>
      </p:sp>
      <p:sp>
        <p:nvSpPr>
          <p:cNvPr id="5" name="TextBox 4">
            <a:extLst>
              <a:ext uri="{FF2B5EF4-FFF2-40B4-BE49-F238E27FC236}">
                <a16:creationId xmlns:a16="http://schemas.microsoft.com/office/drawing/2014/main" id="{05BD9F80-B80E-CE7C-8125-2A7DD4E6ED07}"/>
              </a:ext>
            </a:extLst>
          </p:cNvPr>
          <p:cNvSpPr txBox="1"/>
          <p:nvPr/>
        </p:nvSpPr>
        <p:spPr>
          <a:xfrm>
            <a:off x="228878" y="6140105"/>
            <a:ext cx="11917017" cy="400110"/>
          </a:xfrm>
          <a:prstGeom prst="rect">
            <a:avLst/>
          </a:prstGeom>
          <a:noFill/>
        </p:spPr>
        <p:txBody>
          <a:bodyPr wrap="square" rtlCol="0">
            <a:spAutoFit/>
          </a:bodyPr>
          <a:lstStyle/>
          <a:p>
            <a:r>
              <a:rPr lang="en-US" sz="1000" dirty="0">
                <a:solidFill>
                  <a:schemeClr val="accent1">
                    <a:lumMod val="75000"/>
                  </a:schemeClr>
                </a:solidFill>
                <a:latin typeface="Source Sans 3 VF" panose="020B0303030403020204" pitchFamily="34" charset="0"/>
              </a:rPr>
              <a:t>Source: IPCC (2022). The Ocean and Cryosphere in a Changing Climate: Special Report of the Intergovernmental Panel on Climate Change. </a:t>
            </a:r>
          </a:p>
          <a:p>
            <a:r>
              <a:rPr lang="en-US" sz="1000" dirty="0">
                <a:solidFill>
                  <a:schemeClr val="accent1">
                    <a:lumMod val="75000"/>
                  </a:schemeClr>
                </a:solidFill>
                <a:latin typeface="Source Sans 3 VF" panose="020B0303030403020204" pitchFamily="34" charset="0"/>
              </a:rPr>
              <a:t>Accessed 24 June 2025 from &lt;https://doi.org/10.1017/9781009157964&gt;</a:t>
            </a:r>
          </a:p>
        </p:txBody>
      </p:sp>
    </p:spTree>
    <p:extLst>
      <p:ext uri="{BB962C8B-B14F-4D97-AF65-F5344CB8AC3E}">
        <p14:creationId xmlns:p14="http://schemas.microsoft.com/office/powerpoint/2010/main" val="182998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E6461-6C5A-DD22-CA0A-7DB0CB248A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0BA572-201C-D96D-1184-97D388965BBD}"/>
              </a:ext>
            </a:extLst>
          </p:cNvPr>
          <p:cNvSpPr>
            <a:spLocks noGrp="1"/>
          </p:cNvSpPr>
          <p:nvPr>
            <p:ph type="title"/>
          </p:nvPr>
        </p:nvSpPr>
        <p:spPr>
          <a:xfrm>
            <a:off x="422645" y="0"/>
            <a:ext cx="11769355" cy="1609836"/>
          </a:xfrm>
        </p:spPr>
        <p:txBody>
          <a:bodyPr>
            <a:normAutofit/>
          </a:bodyPr>
          <a:lstStyle/>
          <a:p>
            <a:r>
              <a:rPr lang="en-AU" sz="3600" b="1" dirty="0">
                <a:solidFill>
                  <a:schemeClr val="accent1">
                    <a:lumMod val="75000"/>
                  </a:schemeClr>
                </a:solidFill>
                <a:latin typeface="Source Sans 3 VF" panose="020B0303030403020204" pitchFamily="34" charset="0"/>
              </a:rPr>
              <a:t>Protecting health requires adaptation and mitigation actions to be designed together</a:t>
            </a:r>
          </a:p>
        </p:txBody>
      </p:sp>
      <p:pic>
        <p:nvPicPr>
          <p:cNvPr id="8" name="Content Placeholder 7" descr="A diagram of different types of effects&#10;&#10;AI-generated content may be incorrect.">
            <a:extLst>
              <a:ext uri="{FF2B5EF4-FFF2-40B4-BE49-F238E27FC236}">
                <a16:creationId xmlns:a16="http://schemas.microsoft.com/office/drawing/2014/main" id="{F4A40713-0C30-EB1C-18B6-710733B9952E}"/>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4361184" y="1334911"/>
            <a:ext cx="7830816" cy="4894260"/>
          </a:xfrm>
        </p:spPr>
      </p:pic>
      <p:sp>
        <p:nvSpPr>
          <p:cNvPr id="9" name="TextBox 8">
            <a:extLst>
              <a:ext uri="{FF2B5EF4-FFF2-40B4-BE49-F238E27FC236}">
                <a16:creationId xmlns:a16="http://schemas.microsoft.com/office/drawing/2014/main" id="{42E67773-5AD6-FA4F-E167-EFBE35D3D09D}"/>
              </a:ext>
            </a:extLst>
          </p:cNvPr>
          <p:cNvSpPr txBox="1"/>
          <p:nvPr/>
        </p:nvSpPr>
        <p:spPr>
          <a:xfrm>
            <a:off x="422645" y="1691661"/>
            <a:ext cx="4065134" cy="2677656"/>
          </a:xfrm>
          <a:prstGeom prst="rect">
            <a:avLst/>
          </a:prstGeom>
          <a:noFill/>
        </p:spPr>
        <p:txBody>
          <a:bodyPr wrap="square" rtlCol="0">
            <a:spAutoFit/>
          </a:bodyPr>
          <a:lstStyle/>
          <a:p>
            <a:r>
              <a:rPr lang="en-AU" sz="2800" dirty="0">
                <a:solidFill>
                  <a:schemeClr val="accent1">
                    <a:lumMod val="75000"/>
                  </a:schemeClr>
                </a:solidFill>
                <a:latin typeface="Source Sans 3 VF" panose="020B0303030403020204" pitchFamily="34" charset="0"/>
              </a:rPr>
              <a:t>When climate policies are developed with health and diverse community input, there is a higher likelihood of better health outcomes for all</a:t>
            </a:r>
            <a:r>
              <a:rPr lang="en-US" sz="2800" dirty="0">
                <a:solidFill>
                  <a:schemeClr val="accent1">
                    <a:lumMod val="75000"/>
                  </a:schemeClr>
                </a:solidFill>
                <a:latin typeface="Source Sans 3 VF" panose="020B0303030403020204" pitchFamily="34" charset="0"/>
              </a:rPr>
              <a:t>. </a:t>
            </a:r>
          </a:p>
        </p:txBody>
      </p:sp>
      <p:sp>
        <p:nvSpPr>
          <p:cNvPr id="3" name="TextBox 2">
            <a:extLst>
              <a:ext uri="{FF2B5EF4-FFF2-40B4-BE49-F238E27FC236}">
                <a16:creationId xmlns:a16="http://schemas.microsoft.com/office/drawing/2014/main" id="{A8A7D1E1-7F6E-DE15-F3CB-BB447DB2CB2A}"/>
              </a:ext>
            </a:extLst>
          </p:cNvPr>
          <p:cNvSpPr txBox="1"/>
          <p:nvPr/>
        </p:nvSpPr>
        <p:spPr>
          <a:xfrm>
            <a:off x="81414" y="6457890"/>
            <a:ext cx="12101329" cy="400110"/>
          </a:xfrm>
          <a:prstGeom prst="rect">
            <a:avLst/>
          </a:prstGeom>
          <a:noFill/>
        </p:spPr>
        <p:txBody>
          <a:bodyPr wrap="square" rtlCol="0">
            <a:spAutoFit/>
          </a:bodyPr>
          <a:lstStyle/>
          <a:p>
            <a:pPr algn="r"/>
            <a:r>
              <a:rPr lang="en-US" sz="1000" dirty="0">
                <a:solidFill>
                  <a:schemeClr val="accent1">
                    <a:lumMod val="75000"/>
                  </a:schemeClr>
                </a:solidFill>
                <a:latin typeface="Source Sans 3 VF" panose="020B0303030403020204" pitchFamily="34" charset="0"/>
              </a:rPr>
              <a:t>Source: Victorian Department of Health (2024), </a:t>
            </a:r>
            <a:r>
              <a:rPr lang="en-US" sz="1000" i="1" dirty="0">
                <a:solidFill>
                  <a:schemeClr val="accent1">
                    <a:lumMod val="75000"/>
                  </a:schemeClr>
                </a:solidFill>
                <a:latin typeface="Source Sans 3 VF" panose="020B0303030403020204" pitchFamily="34" charset="0"/>
              </a:rPr>
              <a:t>Tackling climate change and its impacts on health through municipal public health and wellbeing planning: Guidance for local government</a:t>
            </a:r>
            <a:r>
              <a:rPr lang="en-US" sz="1000" dirty="0">
                <a:solidFill>
                  <a:schemeClr val="accent1">
                    <a:lumMod val="75000"/>
                  </a:schemeClr>
                </a:solidFill>
                <a:latin typeface="Source Sans 3 VF" panose="020B0303030403020204" pitchFamily="34" charset="0"/>
              </a:rPr>
              <a:t> [website]. </a:t>
            </a:r>
          </a:p>
          <a:p>
            <a:pPr algn="r"/>
            <a:r>
              <a:rPr lang="en-US" sz="1000" dirty="0">
                <a:solidFill>
                  <a:schemeClr val="accent1">
                    <a:lumMod val="75000"/>
                  </a:schemeClr>
                </a:solidFill>
                <a:latin typeface="Source Sans 3 VF" panose="020B0303030403020204" pitchFamily="34" charset="0"/>
              </a:rPr>
              <a:t>Accessed 10 July 2025 from &lt;https://www.health.vic.gov.au/publications/tackling-climate-change-impacts-health-municipal-public-health-wellbeing-planning&gt;</a:t>
            </a:r>
          </a:p>
        </p:txBody>
      </p:sp>
    </p:spTree>
    <p:extLst>
      <p:ext uri="{BB962C8B-B14F-4D97-AF65-F5344CB8AC3E}">
        <p14:creationId xmlns:p14="http://schemas.microsoft.com/office/powerpoint/2010/main" val="1042641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C448B-698C-2192-3670-6D9255B73B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48117D-56FB-9936-3889-A654062D4F93}"/>
              </a:ext>
            </a:extLst>
          </p:cNvPr>
          <p:cNvSpPr>
            <a:spLocks noGrp="1"/>
          </p:cNvSpPr>
          <p:nvPr>
            <p:ph type="title"/>
          </p:nvPr>
        </p:nvSpPr>
        <p:spPr>
          <a:xfrm>
            <a:off x="374904" y="0"/>
            <a:ext cx="12191999" cy="914401"/>
          </a:xfrm>
        </p:spPr>
        <p:txBody>
          <a:bodyPr>
            <a:normAutofit/>
          </a:bodyPr>
          <a:lstStyle/>
          <a:p>
            <a:r>
              <a:rPr lang="en-AU" sz="3600" b="1" dirty="0">
                <a:solidFill>
                  <a:schemeClr val="accent1">
                    <a:lumMod val="75000"/>
                  </a:schemeClr>
                </a:solidFill>
              </a:rPr>
              <a:t>Climate interventions can bring health co-benefits</a:t>
            </a:r>
          </a:p>
        </p:txBody>
      </p:sp>
      <p:sp>
        <p:nvSpPr>
          <p:cNvPr id="9" name="TextBox 8">
            <a:extLst>
              <a:ext uri="{FF2B5EF4-FFF2-40B4-BE49-F238E27FC236}">
                <a16:creationId xmlns:a16="http://schemas.microsoft.com/office/drawing/2014/main" id="{2CE82BEB-264E-A714-BC06-CCD184B875F0}"/>
              </a:ext>
            </a:extLst>
          </p:cNvPr>
          <p:cNvSpPr txBox="1"/>
          <p:nvPr/>
        </p:nvSpPr>
        <p:spPr>
          <a:xfrm>
            <a:off x="7648414" y="1226127"/>
            <a:ext cx="4075499" cy="1938992"/>
          </a:xfrm>
          <a:prstGeom prst="rect">
            <a:avLst/>
          </a:prstGeom>
          <a:noFill/>
        </p:spPr>
        <p:txBody>
          <a:bodyPr wrap="square" rtlCol="0">
            <a:spAutoFit/>
          </a:bodyPr>
          <a:lstStyle/>
          <a:p>
            <a:pPr algn="r"/>
            <a:r>
              <a:rPr lang="en-US" sz="2400" dirty="0">
                <a:solidFill>
                  <a:schemeClr val="accent1">
                    <a:lumMod val="75000"/>
                  </a:schemeClr>
                </a:solidFill>
                <a:latin typeface="Source Sans 3 VF" panose="020B0303030403020204" pitchFamily="34" charset="0"/>
              </a:rPr>
              <a:t>While the health co-benefits of climate interventions are difficult to quantify, health outcomes are improved by climate action across sectors.</a:t>
            </a:r>
          </a:p>
        </p:txBody>
      </p:sp>
      <p:sp>
        <p:nvSpPr>
          <p:cNvPr id="8" name="TextBox 7">
            <a:extLst>
              <a:ext uri="{FF2B5EF4-FFF2-40B4-BE49-F238E27FC236}">
                <a16:creationId xmlns:a16="http://schemas.microsoft.com/office/drawing/2014/main" id="{2097E632-F9BE-63B0-EB23-1CCA86D916BE}"/>
              </a:ext>
            </a:extLst>
          </p:cNvPr>
          <p:cNvSpPr txBox="1"/>
          <p:nvPr/>
        </p:nvSpPr>
        <p:spPr>
          <a:xfrm>
            <a:off x="7478992" y="5557288"/>
            <a:ext cx="2207171" cy="830997"/>
          </a:xfrm>
          <a:prstGeom prst="rect">
            <a:avLst/>
          </a:prstGeom>
          <a:solidFill>
            <a:schemeClr val="accent1">
              <a:lumMod val="75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US" sz="1200" b="1" dirty="0">
                <a:latin typeface="Fraunces 9pt" pitchFamily="2" charset="0"/>
              </a:rPr>
              <a:t>Table key</a:t>
            </a:r>
            <a:r>
              <a:rPr lang="en-US" sz="1200" dirty="0">
                <a:latin typeface="Fraunces 9pt" pitchFamily="2" charset="0"/>
              </a:rPr>
              <a:t>:</a:t>
            </a:r>
          </a:p>
          <a:p>
            <a:r>
              <a:rPr lang="en-US" sz="1200" b="1" dirty="0">
                <a:solidFill>
                  <a:srgbClr val="FFFF00"/>
                </a:solidFill>
                <a:latin typeface="Fraunces 9pt" pitchFamily="2" charset="0"/>
              </a:rPr>
              <a:t>Adaptation actions </a:t>
            </a:r>
            <a:r>
              <a:rPr lang="en-US" sz="1200" b="1" dirty="0">
                <a:solidFill>
                  <a:schemeClr val="accent1">
                    <a:lumMod val="40000"/>
                    <a:lumOff val="60000"/>
                  </a:schemeClr>
                </a:solidFill>
                <a:latin typeface="Fraunces 9pt" pitchFamily="2" charset="0"/>
              </a:rPr>
              <a:t>Mitigation actions</a:t>
            </a:r>
            <a:r>
              <a:rPr lang="en-US" sz="1200" b="1" dirty="0">
                <a:latin typeface="Fraunces 9pt" pitchFamily="2" charset="0"/>
              </a:rPr>
              <a:t> </a:t>
            </a:r>
          </a:p>
          <a:p>
            <a:r>
              <a:rPr lang="en-US" sz="1200" b="1" dirty="0">
                <a:solidFill>
                  <a:schemeClr val="accent3">
                    <a:lumMod val="20000"/>
                    <a:lumOff val="80000"/>
                  </a:schemeClr>
                </a:solidFill>
                <a:latin typeface="Fraunces 9pt" pitchFamily="2" charset="0"/>
              </a:rPr>
              <a:t>Dual actions</a:t>
            </a:r>
          </a:p>
        </p:txBody>
      </p:sp>
      <p:sp>
        <p:nvSpPr>
          <p:cNvPr id="6" name="TextBox 5">
            <a:extLst>
              <a:ext uri="{FF2B5EF4-FFF2-40B4-BE49-F238E27FC236}">
                <a16:creationId xmlns:a16="http://schemas.microsoft.com/office/drawing/2014/main" id="{D1492247-2B41-D8C1-4816-B3BD21CA0168}"/>
              </a:ext>
            </a:extLst>
          </p:cNvPr>
          <p:cNvSpPr txBox="1"/>
          <p:nvPr/>
        </p:nvSpPr>
        <p:spPr>
          <a:xfrm>
            <a:off x="286578" y="6537008"/>
            <a:ext cx="11618843" cy="246221"/>
          </a:xfrm>
          <a:prstGeom prst="rect">
            <a:avLst/>
          </a:prstGeom>
          <a:noFill/>
        </p:spPr>
        <p:txBody>
          <a:bodyPr wrap="square" rtlCol="0">
            <a:spAutoFit/>
          </a:bodyPr>
          <a:lstStyle/>
          <a:p>
            <a:r>
              <a:rPr lang="en-US" sz="1000" dirty="0">
                <a:solidFill>
                  <a:schemeClr val="accent1">
                    <a:lumMod val="75000"/>
                  </a:schemeClr>
                </a:solidFill>
              </a:rPr>
              <a:t>Source: Health Co-Benefits of Climate Action &lt;https://www.unimelb.edu.au/__data/assets/pdf_file/0008/5342696/Editable-template_MultipleBenefitsAdaptation.pdf&gt;  </a:t>
            </a:r>
          </a:p>
        </p:txBody>
      </p:sp>
      <p:pic>
        <p:nvPicPr>
          <p:cNvPr id="10" name="Picture 9" descr="A chart with text on it">
            <a:extLst>
              <a:ext uri="{FF2B5EF4-FFF2-40B4-BE49-F238E27FC236}">
                <a16:creationId xmlns:a16="http://schemas.microsoft.com/office/drawing/2014/main" id="{245FB332-4750-5DC9-A4FC-6AB85C0AEC9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086" y="780874"/>
            <a:ext cx="6904263" cy="5717569"/>
          </a:xfrm>
          <a:prstGeom prst="rect">
            <a:avLst/>
          </a:prstGeom>
        </p:spPr>
      </p:pic>
    </p:spTree>
    <p:extLst>
      <p:ext uri="{BB962C8B-B14F-4D97-AF65-F5344CB8AC3E}">
        <p14:creationId xmlns:p14="http://schemas.microsoft.com/office/powerpoint/2010/main" val="399327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9B776-7665-1BB0-772A-598BF27DEE44}"/>
            </a:ext>
          </a:extLst>
        </p:cNvPr>
        <p:cNvGrpSpPr/>
        <p:nvPr/>
      </p:nvGrpSpPr>
      <p:grpSpPr>
        <a:xfrm>
          <a:off x="0" y="0"/>
          <a:ext cx="0" cy="0"/>
          <a:chOff x="0" y="0"/>
          <a:chExt cx="0" cy="0"/>
        </a:xfrm>
      </p:grpSpPr>
      <p:pic>
        <p:nvPicPr>
          <p:cNvPr id="8" name="Content Placeholder 7" descr="A diagram of a company">
            <a:extLst>
              <a:ext uri="{FF2B5EF4-FFF2-40B4-BE49-F238E27FC236}">
                <a16:creationId xmlns:a16="http://schemas.microsoft.com/office/drawing/2014/main" id="{B9F21411-0D31-83F1-5ED0-3F2B5E1477A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3520646" y="501218"/>
            <a:ext cx="8671354" cy="5855564"/>
          </a:xfrm>
        </p:spPr>
      </p:pic>
      <p:sp>
        <p:nvSpPr>
          <p:cNvPr id="2" name="Title 1">
            <a:extLst>
              <a:ext uri="{FF2B5EF4-FFF2-40B4-BE49-F238E27FC236}">
                <a16:creationId xmlns:a16="http://schemas.microsoft.com/office/drawing/2014/main" id="{B898E7D7-2CFD-EFD0-D5C2-668B9473BFAD}"/>
              </a:ext>
            </a:extLst>
          </p:cNvPr>
          <p:cNvSpPr>
            <a:spLocks noGrp="1"/>
          </p:cNvSpPr>
          <p:nvPr>
            <p:ph type="title"/>
          </p:nvPr>
        </p:nvSpPr>
        <p:spPr>
          <a:xfrm>
            <a:off x="446659" y="332374"/>
            <a:ext cx="3807725" cy="2375424"/>
          </a:xfrm>
        </p:spPr>
        <p:txBody>
          <a:bodyPr>
            <a:normAutofit/>
          </a:bodyPr>
          <a:lstStyle/>
          <a:p>
            <a:r>
              <a:rPr lang="en-AU" sz="4000" b="1" dirty="0">
                <a:solidFill>
                  <a:schemeClr val="accent1">
                    <a:lumMod val="75000"/>
                  </a:schemeClr>
                </a:solidFill>
                <a:latin typeface="Source Sans 3 VF" panose="020B0303030403020204" pitchFamily="34" charset="0"/>
              </a:rPr>
              <a:t>Climate inaction leads to costs</a:t>
            </a:r>
          </a:p>
        </p:txBody>
      </p:sp>
      <p:sp>
        <p:nvSpPr>
          <p:cNvPr id="9" name="TextBox 8">
            <a:extLst>
              <a:ext uri="{FF2B5EF4-FFF2-40B4-BE49-F238E27FC236}">
                <a16:creationId xmlns:a16="http://schemas.microsoft.com/office/drawing/2014/main" id="{221AE23E-829F-319F-137F-D99D7935D711}"/>
              </a:ext>
            </a:extLst>
          </p:cNvPr>
          <p:cNvSpPr txBox="1"/>
          <p:nvPr/>
        </p:nvSpPr>
        <p:spPr>
          <a:xfrm>
            <a:off x="446659" y="2584968"/>
            <a:ext cx="3041619" cy="3416320"/>
          </a:xfrm>
          <a:prstGeom prst="rect">
            <a:avLst/>
          </a:prstGeom>
          <a:noFill/>
        </p:spPr>
        <p:txBody>
          <a:bodyPr wrap="square" rtlCol="0">
            <a:spAutoFit/>
          </a:bodyPr>
          <a:lstStyle/>
          <a:p>
            <a:r>
              <a:rPr lang="en-US" sz="2400" dirty="0">
                <a:solidFill>
                  <a:schemeClr val="accent1">
                    <a:lumMod val="75000"/>
                  </a:schemeClr>
                </a:solidFill>
                <a:latin typeface="Source Sans 3 VF" panose="020B0303030403020204" pitchFamily="34" charset="0"/>
              </a:rPr>
              <a:t>In the absence of ambitious climate policies, costs are borne by us all, </a:t>
            </a:r>
            <a:r>
              <a:rPr lang="en-US" sz="2000" dirty="0">
                <a:solidFill>
                  <a:schemeClr val="accent1">
                    <a:lumMod val="75000"/>
                  </a:schemeClr>
                </a:solidFill>
                <a:latin typeface="Source Sans 3 VF" panose="020B0303030403020204" pitchFamily="34" charset="0"/>
              </a:rPr>
              <a:t>although</a:t>
            </a:r>
            <a:r>
              <a:rPr lang="en-US" sz="2400" dirty="0">
                <a:solidFill>
                  <a:schemeClr val="accent1">
                    <a:lumMod val="75000"/>
                  </a:schemeClr>
                </a:solidFill>
                <a:latin typeface="Source Sans 3 VF" panose="020B0303030403020204" pitchFamily="34" charset="0"/>
              </a:rPr>
              <a:t> people most at-risk and future generations will be most greatly impacted. </a:t>
            </a:r>
          </a:p>
        </p:txBody>
      </p:sp>
      <p:sp>
        <p:nvSpPr>
          <p:cNvPr id="3" name="TextBox 2">
            <a:extLst>
              <a:ext uri="{FF2B5EF4-FFF2-40B4-BE49-F238E27FC236}">
                <a16:creationId xmlns:a16="http://schemas.microsoft.com/office/drawing/2014/main" id="{05EC9090-8B53-994B-A60B-2364102067D7}"/>
              </a:ext>
            </a:extLst>
          </p:cNvPr>
          <p:cNvSpPr txBox="1"/>
          <p:nvPr/>
        </p:nvSpPr>
        <p:spPr>
          <a:xfrm>
            <a:off x="3019297" y="6525626"/>
            <a:ext cx="9172703" cy="246221"/>
          </a:xfrm>
          <a:prstGeom prst="rect">
            <a:avLst/>
          </a:prstGeom>
          <a:noFill/>
        </p:spPr>
        <p:txBody>
          <a:bodyPr wrap="none" rtlCol="0">
            <a:spAutoFit/>
          </a:bodyPr>
          <a:lstStyle/>
          <a:p>
            <a:pPr algn="r"/>
            <a:r>
              <a:rPr lang="en-US" sz="1000" dirty="0">
                <a:solidFill>
                  <a:schemeClr val="accent1">
                    <a:lumMod val="75000"/>
                  </a:schemeClr>
                </a:solidFill>
                <a:latin typeface="Source Sans 3 VF" panose="020B0303030403020204" pitchFamily="34" charset="0"/>
              </a:rPr>
              <a:t>Source: Health Co-Benefits of Climate Action &lt;https://www.unimelb.edu.au/__data/assets/pdf_file/0008/5342696/Editable-template_MultipleBenefitsAdaptation.pdf&gt;  </a:t>
            </a:r>
          </a:p>
        </p:txBody>
      </p:sp>
    </p:spTree>
    <p:extLst>
      <p:ext uri="{BB962C8B-B14F-4D97-AF65-F5344CB8AC3E}">
        <p14:creationId xmlns:p14="http://schemas.microsoft.com/office/powerpoint/2010/main" val="3719262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kids jumping in the grass&#10;&#10;AI-generated content may be incorrect.">
            <a:extLst>
              <a:ext uri="{FF2B5EF4-FFF2-40B4-BE49-F238E27FC236}">
                <a16:creationId xmlns:a16="http://schemas.microsoft.com/office/drawing/2014/main" id="{D2FCD0F8-263E-C6F8-1E30-86B57FEE129C}"/>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519309"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14D4E3-4726-9E4E-24E9-FD688682777D}"/>
              </a:ext>
            </a:extLst>
          </p:cNvPr>
          <p:cNvSpPr>
            <a:spLocks noGrp="1"/>
          </p:cNvSpPr>
          <p:nvPr>
            <p:ph type="title"/>
          </p:nvPr>
        </p:nvSpPr>
        <p:spPr>
          <a:xfrm>
            <a:off x="500495" y="27296"/>
            <a:ext cx="5985681" cy="1899912"/>
          </a:xfrm>
        </p:spPr>
        <p:txBody>
          <a:bodyPr>
            <a:normAutofit/>
          </a:bodyPr>
          <a:lstStyle/>
          <a:p>
            <a:r>
              <a:rPr lang="en-AU" sz="4000" b="1" dirty="0">
                <a:solidFill>
                  <a:schemeClr val="accent1">
                    <a:lumMod val="75000"/>
                  </a:schemeClr>
                </a:solidFill>
                <a:latin typeface="Source Sans 3 VF" panose="020B0303030403020204" pitchFamily="34" charset="0"/>
              </a:rPr>
              <a:t>Developing healthier climate policies</a:t>
            </a:r>
          </a:p>
        </p:txBody>
      </p:sp>
      <p:sp>
        <p:nvSpPr>
          <p:cNvPr id="3" name="Content Placeholder 2">
            <a:extLst>
              <a:ext uri="{FF2B5EF4-FFF2-40B4-BE49-F238E27FC236}">
                <a16:creationId xmlns:a16="http://schemas.microsoft.com/office/drawing/2014/main" id="{89286B7C-B933-FEA4-ACAA-17FCDE456FF2}"/>
              </a:ext>
            </a:extLst>
          </p:cNvPr>
          <p:cNvSpPr>
            <a:spLocks noGrp="1"/>
          </p:cNvSpPr>
          <p:nvPr>
            <p:ph idx="1"/>
          </p:nvPr>
        </p:nvSpPr>
        <p:spPr>
          <a:xfrm>
            <a:off x="503545" y="1639504"/>
            <a:ext cx="5716781" cy="4797391"/>
          </a:xfrm>
        </p:spPr>
        <p:txBody>
          <a:bodyPr>
            <a:noAutofit/>
          </a:bodyPr>
          <a:lstStyle/>
          <a:p>
            <a:pPr marL="0" indent="0">
              <a:buFont typeface="Arial" panose="020B0604020202020204" pitchFamily="34" charset="0"/>
              <a:buNone/>
            </a:pPr>
            <a:r>
              <a:rPr lang="en-US" sz="2400" dirty="0">
                <a:solidFill>
                  <a:schemeClr val="accent1">
                    <a:lumMod val="75000"/>
                  </a:schemeClr>
                </a:solidFill>
                <a:latin typeface="Source Sans 3 VF" panose="020B0303030403020204" pitchFamily="34" charset="0"/>
              </a:rPr>
              <a:t>The information contained in this resource is based on available evidence and can be used to support the consideration of health outcomes during policy development. </a:t>
            </a:r>
          </a:p>
          <a:p>
            <a:pPr marL="0" indent="0">
              <a:buFont typeface="Arial" panose="020B0604020202020204" pitchFamily="34" charset="0"/>
              <a:buNone/>
            </a:pPr>
            <a:r>
              <a:rPr lang="en-US" sz="2400" dirty="0">
                <a:solidFill>
                  <a:schemeClr val="accent1">
                    <a:lumMod val="75000"/>
                  </a:schemeClr>
                </a:solidFill>
                <a:latin typeface="Source Sans 3 VF" panose="020B0303030403020204" pitchFamily="34" charset="0"/>
              </a:rPr>
              <a:t>It can help in the design of policy measures by informing data collection and monitoring and evaluation activities to determine the health impacts of policy choices. </a:t>
            </a:r>
          </a:p>
          <a:p>
            <a:pPr marL="0" indent="0">
              <a:buFont typeface="Arial" panose="020B0604020202020204" pitchFamily="34" charset="0"/>
              <a:buNone/>
            </a:pPr>
            <a:r>
              <a:rPr lang="en-US" sz="2400" dirty="0">
                <a:solidFill>
                  <a:schemeClr val="accent1">
                    <a:lumMod val="75000"/>
                  </a:schemeClr>
                </a:solidFill>
                <a:latin typeface="Source Sans 3 VF" panose="020B0303030403020204" pitchFamily="34" charset="0"/>
              </a:rPr>
              <a:t>Policymakers are encouraged to incorporate relevant elements from this resource into decision-making processes</a:t>
            </a:r>
            <a:r>
              <a:rPr lang="en-US" dirty="0">
                <a:solidFill>
                  <a:schemeClr val="accent1">
                    <a:lumMod val="75000"/>
                  </a:schemeClr>
                </a:solidFill>
                <a:latin typeface="Source Sans 3 VF" panose="020B0303030403020204" pitchFamily="34" charset="0"/>
              </a:rPr>
              <a:t>. </a:t>
            </a:r>
          </a:p>
          <a:p>
            <a:pPr marL="0" indent="0">
              <a:buFont typeface="Arial" panose="020B0604020202020204" pitchFamily="34" charset="0"/>
              <a:buNone/>
            </a:pPr>
            <a:endParaRPr lang="en-US" dirty="0">
              <a:solidFill>
                <a:schemeClr val="accent1">
                  <a:lumMod val="75000"/>
                </a:schemeClr>
              </a:solidFill>
              <a:latin typeface="Source Sans 3 VF" panose="020B0303030403020204" pitchFamily="34" charset="0"/>
            </a:endParaRPr>
          </a:p>
          <a:p>
            <a:pPr marL="0" indent="0">
              <a:buFont typeface="Arial" panose="020B0604020202020204" pitchFamily="34" charset="0"/>
              <a:buNone/>
            </a:pPr>
            <a:endParaRPr lang="en-US" dirty="0">
              <a:solidFill>
                <a:schemeClr val="accent1">
                  <a:lumMod val="75000"/>
                </a:schemeClr>
              </a:solidFill>
              <a:latin typeface="Source Sans 3 VF" panose="020B0303030403020204" pitchFamily="34" charset="0"/>
            </a:endParaRPr>
          </a:p>
        </p:txBody>
      </p:sp>
    </p:spTree>
    <p:extLst>
      <p:ext uri="{BB962C8B-B14F-4D97-AF65-F5344CB8AC3E}">
        <p14:creationId xmlns:p14="http://schemas.microsoft.com/office/powerpoint/2010/main" val="1501767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C6F798-768F-67CA-3D86-3199A80E0810}"/>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625A192-288A-14C2-BF89-8BD2F1B72D75}"/>
              </a:ext>
            </a:extLst>
          </p:cNvPr>
          <p:cNvSpPr txBox="1"/>
          <p:nvPr/>
        </p:nvSpPr>
        <p:spPr>
          <a:xfrm>
            <a:off x="409339" y="5642577"/>
            <a:ext cx="10834577" cy="861774"/>
          </a:xfrm>
          <a:prstGeom prst="rect">
            <a:avLst/>
          </a:prstGeom>
          <a:noFill/>
        </p:spPr>
        <p:txBody>
          <a:bodyPr wrap="square" rtlCol="0">
            <a:spAutoFit/>
          </a:bodyPr>
          <a:lstStyle/>
          <a:p>
            <a:r>
              <a:rPr lang="en-AU" sz="1600" dirty="0">
                <a:hlinkClick r:id="rId2"/>
              </a:rPr>
              <a:t>https://www.health.vic.gov.au/environmental-health/climate-change-and-health</a:t>
            </a:r>
          </a:p>
          <a:p>
            <a:r>
              <a:rPr lang="en-AU" sz="1600" dirty="0">
                <a:hlinkClick r:id="rId2"/>
              </a:rPr>
              <a:t>https://www.unimelb.edu.au/climate/collaboration/climate-catch-lab</a:t>
            </a:r>
            <a:r>
              <a:rPr lang="en-AU" sz="1600" dirty="0"/>
              <a:t> </a:t>
            </a:r>
          </a:p>
          <a:p>
            <a:r>
              <a:rPr lang="en-AU" sz="1600" dirty="0">
                <a:hlinkClick r:id="rId3"/>
              </a:rPr>
              <a:t>https://waga.com.au/</a:t>
            </a:r>
            <a:r>
              <a:rPr lang="en-AU" sz="1600" dirty="0"/>
              <a:t> </a:t>
            </a:r>
          </a:p>
        </p:txBody>
      </p:sp>
      <p:sp>
        <p:nvSpPr>
          <p:cNvPr id="3" name="Title 2">
            <a:extLst>
              <a:ext uri="{FF2B5EF4-FFF2-40B4-BE49-F238E27FC236}">
                <a16:creationId xmlns:a16="http://schemas.microsoft.com/office/drawing/2014/main" id="{E900B432-D1AB-5237-0894-763FF4F048EE}"/>
              </a:ext>
            </a:extLst>
          </p:cNvPr>
          <p:cNvSpPr txBox="1">
            <a:spLocks/>
          </p:cNvSpPr>
          <p:nvPr/>
        </p:nvSpPr>
        <p:spPr>
          <a:xfrm>
            <a:off x="304800" y="506395"/>
            <a:ext cx="11887200" cy="966629"/>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accent1">
                    <a:lumMod val="75000"/>
                  </a:schemeClr>
                </a:solidFill>
                <a:latin typeface="Source Sans 3 VF" panose="020B0303030403020204" pitchFamily="34" charset="0"/>
              </a:rPr>
              <a:t>Further information and resources</a:t>
            </a:r>
          </a:p>
        </p:txBody>
      </p:sp>
      <p:sp>
        <p:nvSpPr>
          <p:cNvPr id="5" name="TextBox 4">
            <a:extLst>
              <a:ext uri="{FF2B5EF4-FFF2-40B4-BE49-F238E27FC236}">
                <a16:creationId xmlns:a16="http://schemas.microsoft.com/office/drawing/2014/main" id="{52DFAB69-6C87-0423-EF31-1E5DC900FFD2}"/>
              </a:ext>
            </a:extLst>
          </p:cNvPr>
          <p:cNvSpPr txBox="1"/>
          <p:nvPr/>
        </p:nvSpPr>
        <p:spPr>
          <a:xfrm>
            <a:off x="409339" y="1272150"/>
            <a:ext cx="11383925" cy="4524315"/>
          </a:xfrm>
          <a:prstGeom prst="rect">
            <a:avLst/>
          </a:prstGeom>
          <a:noFill/>
        </p:spPr>
        <p:txBody>
          <a:bodyPr wrap="square" rtlCol="0">
            <a:spAutoFit/>
          </a:bodyPr>
          <a:lstStyle/>
          <a:p>
            <a:r>
              <a:rPr lang="en-US" sz="1600" dirty="0">
                <a:solidFill>
                  <a:schemeClr val="accent1">
                    <a:lumMod val="75000"/>
                  </a:schemeClr>
                </a:solidFill>
                <a:latin typeface="Source Sans 3 VF" panose="020B0303030403020204" pitchFamily="34" charset="0"/>
              </a:rPr>
              <a:t>You can find out more about climate change, health and policy development through the resources below: </a:t>
            </a:r>
          </a:p>
          <a:p>
            <a:endParaRPr lang="en-US" sz="1600" dirty="0">
              <a:solidFill>
                <a:schemeClr val="accent1">
                  <a:lumMod val="75000"/>
                </a:schemeClr>
              </a:solidFill>
              <a:latin typeface="Source Sans 3 VF" panose="020B0303030403020204" pitchFamily="34" charset="0"/>
            </a:endParaRPr>
          </a:p>
          <a:p>
            <a:pPr marL="171450" indent="-171450">
              <a:buFont typeface="Arial" panose="020B0604020202020204" pitchFamily="34" charset="0"/>
              <a:buChar char="•"/>
            </a:pPr>
            <a:r>
              <a:rPr lang="en-US" sz="1600" dirty="0">
                <a:solidFill>
                  <a:schemeClr val="accent1">
                    <a:lumMod val="75000"/>
                  </a:schemeClr>
                </a:solidFill>
                <a:latin typeface="Source Sans 3 VF" panose="020B0303030403020204" pitchFamily="34" charset="0"/>
              </a:rPr>
              <a:t>Victorian Government (2022). </a:t>
            </a:r>
            <a:r>
              <a:rPr lang="en-US" sz="1600" b="1" i="1" dirty="0">
                <a:solidFill>
                  <a:schemeClr val="accent1">
                    <a:lumMod val="50000"/>
                  </a:schemeClr>
                </a:solidFill>
                <a:latin typeface="Source Sans 3 VF" panose="020B0303030403020204" pitchFamily="34" charset="0"/>
                <a:hlinkClick r:id="rId4">
                  <a:extLst>
                    <a:ext uri="{A12FA001-AC4F-418D-AE19-62706E023703}">
                      <ahyp:hlinkClr xmlns:ahyp="http://schemas.microsoft.com/office/drawing/2018/hyperlinkcolor" val="tx"/>
                    </a:ext>
                  </a:extLst>
                </a:hlinkClick>
              </a:rPr>
              <a:t>Health and Human Services Climate Change Adaptation Action Plan 2022-2026</a:t>
            </a:r>
            <a:r>
              <a:rPr lang="en-US" sz="1600" b="1" i="1" dirty="0">
                <a:solidFill>
                  <a:srgbClr val="467886"/>
                </a:solidFill>
                <a:latin typeface="Source Sans 3 VF" panose="020B0303030403020204" pitchFamily="34" charset="0"/>
                <a:hlinkClick r:id="rId4">
                  <a:extLst>
                    <a:ext uri="{A12FA001-AC4F-418D-AE19-62706E023703}">
                      <ahyp:hlinkClr xmlns:ahyp="http://schemas.microsoft.com/office/drawing/2018/hyperlinkcolor" val="tx"/>
                    </a:ext>
                  </a:extLst>
                </a:hlinkClick>
              </a:rPr>
              <a:t> </a:t>
            </a:r>
            <a:r>
              <a:rPr lang="en-US" sz="1600" dirty="0">
                <a:solidFill>
                  <a:schemeClr val="accent1">
                    <a:lumMod val="75000"/>
                  </a:schemeClr>
                </a:solidFill>
                <a:latin typeface="Source Sans 3 VF" panose="020B0303030403020204" pitchFamily="34" charset="0"/>
                <a:hlinkClick r:id="rId4">
                  <a:extLst>
                    <a:ext uri="{A12FA001-AC4F-418D-AE19-62706E023703}">
                      <ahyp:hlinkClr xmlns:ahyp="http://schemas.microsoft.com/office/drawing/2018/hyperlinkcolor" val="tx"/>
                    </a:ext>
                  </a:extLst>
                </a:hlinkClick>
              </a:rPr>
              <a:t> </a:t>
            </a:r>
            <a:r>
              <a:rPr lang="en-US" sz="1600" dirty="0">
                <a:solidFill>
                  <a:schemeClr val="accent1">
                    <a:lumMod val="75000"/>
                  </a:schemeClr>
                </a:solidFill>
                <a:latin typeface="Source Sans 3 VF" panose="020B0303030403020204" pitchFamily="34" charset="0"/>
              </a:rPr>
              <a:t>&lt;https://www.health.vic.gov.au/environmental-health/climate-change-and-sustainability-in-the-health-sector&gt;</a:t>
            </a:r>
            <a:r>
              <a:rPr lang="en-US" sz="1600" i="1" dirty="0">
                <a:solidFill>
                  <a:schemeClr val="accent1">
                    <a:lumMod val="75000"/>
                  </a:schemeClr>
                </a:solidFill>
                <a:latin typeface="Source Sans 3 VF" panose="020B0303030403020204" pitchFamily="34" charset="0"/>
              </a:rPr>
              <a:t>. </a:t>
            </a:r>
            <a:endParaRPr lang="en-US" sz="1600" dirty="0">
              <a:solidFill>
                <a:schemeClr val="accent1">
                  <a:lumMod val="75000"/>
                </a:schemeClr>
              </a:solidFill>
              <a:latin typeface="Source Sans 3 VF" panose="020B0303030403020204" pitchFamily="34" charset="0"/>
            </a:endParaRPr>
          </a:p>
          <a:p>
            <a:pPr marL="171450" indent="-171450">
              <a:buFont typeface="Arial" panose="020B0604020202020204" pitchFamily="34" charset="0"/>
              <a:buChar char="•"/>
            </a:pPr>
            <a:endParaRPr lang="en-US" sz="1600" dirty="0">
              <a:solidFill>
                <a:schemeClr val="accent1">
                  <a:lumMod val="75000"/>
                </a:schemeClr>
              </a:solidFill>
              <a:latin typeface="Source Sans 3 VF" panose="020B0303030403020204" pitchFamily="34" charset="0"/>
            </a:endParaRPr>
          </a:p>
          <a:p>
            <a:pPr marL="171450" indent="-171450">
              <a:buFont typeface="Arial" panose="020B0604020202020204" pitchFamily="34" charset="0"/>
              <a:buChar char="•"/>
            </a:pPr>
            <a:r>
              <a:rPr lang="en-US" sz="1600" dirty="0">
                <a:solidFill>
                  <a:schemeClr val="accent1">
                    <a:lumMod val="75000"/>
                  </a:schemeClr>
                </a:solidFill>
                <a:latin typeface="Source Sans 3 VF" panose="020B0303030403020204" pitchFamily="34" charset="0"/>
              </a:rPr>
              <a:t>Victorian Department of Health (2024). </a:t>
            </a:r>
            <a:r>
              <a:rPr lang="en-US" sz="1600" b="1" i="1" dirty="0">
                <a:solidFill>
                  <a:schemeClr val="accent1">
                    <a:lumMod val="75000"/>
                  </a:schemeClr>
                </a:solidFill>
                <a:latin typeface="Source Sans 3 VF" panose="020B0303030403020204" pitchFamily="34" charset="0"/>
                <a:hlinkClick r:id="rId5">
                  <a:extLst>
                    <a:ext uri="{A12FA001-AC4F-418D-AE19-62706E023703}">
                      <ahyp:hlinkClr xmlns:ahyp="http://schemas.microsoft.com/office/drawing/2018/hyperlinkcolor" val="tx"/>
                    </a:ext>
                  </a:extLst>
                </a:hlinkClick>
              </a:rPr>
              <a:t>Tackling climate change and its impacts on health through municipal public health and wellbeing planning: Guidance for local government 2024</a:t>
            </a:r>
            <a:r>
              <a:rPr lang="en-US" sz="1600" b="1" i="1" dirty="0">
                <a:solidFill>
                  <a:schemeClr val="accent1">
                    <a:lumMod val="75000"/>
                  </a:schemeClr>
                </a:solidFill>
                <a:latin typeface="Source Sans 3 VF" panose="020B0303030403020204" pitchFamily="34" charset="0"/>
              </a:rPr>
              <a:t> </a:t>
            </a:r>
            <a:r>
              <a:rPr lang="en-US" sz="1600" dirty="0">
                <a:solidFill>
                  <a:schemeClr val="accent1">
                    <a:lumMod val="75000"/>
                  </a:schemeClr>
                </a:solidFill>
                <a:latin typeface="Source Sans 3 VF" panose="020B0303030403020204" pitchFamily="34" charset="0"/>
              </a:rPr>
              <a:t>&lt;https://www.health.vic.gov.au/publications/tackling-climate-change-impacts-health-municipal-public-health-wellbeing-planning&gt;. </a:t>
            </a:r>
          </a:p>
          <a:p>
            <a:endParaRPr kumimoji="0" lang="en-US" sz="1600" b="0" i="0"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endParaRPr>
          </a:p>
          <a:p>
            <a:pPr marL="171450" indent="-171450">
              <a:buFont typeface="Arial" panose="020B0604020202020204" pitchFamily="34" charset="0"/>
              <a:buChar char="•"/>
            </a:pPr>
            <a:r>
              <a:rPr lang="en-US" sz="1600" dirty="0">
                <a:solidFill>
                  <a:schemeClr val="accent1">
                    <a:lumMod val="75000"/>
                  </a:schemeClr>
                </a:solidFill>
                <a:latin typeface="Source Sans 3 VF" panose="020B0303030403020204" pitchFamily="34" charset="0"/>
              </a:rPr>
              <a:t>Victorian Climate Resilient Councils (2024). </a:t>
            </a:r>
            <a:r>
              <a:rPr lang="en-US" sz="1600" b="1" i="1" dirty="0">
                <a:solidFill>
                  <a:schemeClr val="accent1">
                    <a:lumMod val="75000"/>
                  </a:schemeClr>
                </a:solidFill>
                <a:latin typeface="Source Sans 3 VF" panose="020B0303030403020204" pitchFamily="34" charset="0"/>
                <a:hlinkClick r:id="rId6">
                  <a:extLst>
                    <a:ext uri="{A12FA001-AC4F-418D-AE19-62706E023703}">
                      <ahyp:hlinkClr xmlns:ahyp="http://schemas.microsoft.com/office/drawing/2018/hyperlinkcolor" val="tx"/>
                    </a:ext>
                  </a:extLst>
                </a:hlinkClick>
              </a:rPr>
              <a:t>Victorian Climate Resilient Councils</a:t>
            </a:r>
            <a:r>
              <a:rPr lang="en-US" sz="1600" b="1" i="1" dirty="0">
                <a:solidFill>
                  <a:schemeClr val="accent1">
                    <a:lumMod val="75000"/>
                  </a:schemeClr>
                </a:solidFill>
                <a:latin typeface="Source Sans 3 VF" panose="020B0303030403020204" pitchFamily="34" charset="0"/>
              </a:rPr>
              <a:t> </a:t>
            </a:r>
            <a:r>
              <a:rPr lang="en-US" sz="1600" dirty="0">
                <a:solidFill>
                  <a:schemeClr val="accent1">
                    <a:lumMod val="75000"/>
                  </a:schemeClr>
                </a:solidFill>
                <a:latin typeface="Source Sans 3 VF" panose="020B0303030403020204" pitchFamily="34" charset="0"/>
              </a:rPr>
              <a:t>&lt;https://www.vcrc.org.au/&gt;</a:t>
            </a:r>
            <a:r>
              <a:rPr lang="en-US" sz="1600" b="1" i="1" dirty="0">
                <a:solidFill>
                  <a:schemeClr val="accent1">
                    <a:lumMod val="75000"/>
                  </a:schemeClr>
                </a:solidFill>
                <a:latin typeface="Source Sans 3 VF" panose="020B0303030403020204" pitchFamily="34" charset="0"/>
              </a:rPr>
              <a:t>.</a:t>
            </a:r>
            <a:endParaRPr lang="en-US" sz="1600" dirty="0">
              <a:solidFill>
                <a:schemeClr val="accent1">
                  <a:lumMod val="75000"/>
                </a:schemeClr>
              </a:solidFill>
              <a:latin typeface="Source Sans 3 VF" panose="020B0303030403020204" pitchFamily="34" charset="0"/>
            </a:endParaRPr>
          </a:p>
          <a:p>
            <a:pPr marL="171450" indent="-171450">
              <a:buFont typeface="Arial" panose="020B0604020202020204" pitchFamily="34" charset="0"/>
              <a:buChar char="•"/>
            </a:pPr>
            <a:endParaRPr lang="en-US" sz="1600" dirty="0">
              <a:solidFill>
                <a:schemeClr val="accent1">
                  <a:lumMod val="75000"/>
                </a:schemeClr>
              </a:solidFill>
              <a:latin typeface="Source Sans 3 VF" panose="020B0303030403020204" pitchFamily="34" charset="0"/>
            </a:endParaRPr>
          </a:p>
          <a:p>
            <a:pPr marL="171450" indent="-171450">
              <a:buFont typeface="Arial" panose="020B0604020202020204" pitchFamily="34" charset="0"/>
              <a:buChar char="•"/>
            </a:pPr>
            <a:r>
              <a:rPr lang="en-US" sz="1600" dirty="0">
                <a:solidFill>
                  <a:schemeClr val="accent1">
                    <a:lumMod val="75000"/>
                  </a:schemeClr>
                </a:solidFill>
                <a:latin typeface="Source Sans 3 VF" panose="020B0303030403020204" pitchFamily="34" charset="0"/>
              </a:rPr>
              <a:t>Cissé, G., et al. (2022). </a:t>
            </a:r>
            <a:r>
              <a:rPr lang="en-US" sz="1600" b="1" i="1" dirty="0">
                <a:solidFill>
                  <a:schemeClr val="accent1">
                    <a:lumMod val="75000"/>
                  </a:schemeClr>
                </a:solidFill>
                <a:latin typeface="Source Sans 3 VF" panose="020B0303030403020204" pitchFamily="34" charset="0"/>
                <a:hlinkClick r:id="rId7">
                  <a:extLst>
                    <a:ext uri="{A12FA001-AC4F-418D-AE19-62706E023703}">
                      <ahyp:hlinkClr xmlns:ahyp="http://schemas.microsoft.com/office/drawing/2018/hyperlinkcolor" val="tx"/>
                    </a:ext>
                  </a:extLst>
                </a:hlinkClick>
              </a:rPr>
              <a:t>Health, Wellbeing, and the Changing Structure of Communities</a:t>
            </a:r>
            <a:r>
              <a:rPr lang="en-US" sz="1600" b="1" i="1" dirty="0">
                <a:solidFill>
                  <a:schemeClr val="accent1">
                    <a:lumMod val="75000"/>
                  </a:schemeClr>
                </a:solidFill>
                <a:latin typeface="Source Sans 3 VF" panose="020B0303030403020204" pitchFamily="34" charset="0"/>
              </a:rPr>
              <a:t> </a:t>
            </a:r>
            <a:r>
              <a:rPr lang="en-US" sz="1600" dirty="0">
                <a:solidFill>
                  <a:schemeClr val="accent1">
                    <a:lumMod val="75000"/>
                  </a:schemeClr>
                </a:solidFill>
                <a:latin typeface="Source Sans 3 VF" panose="020B0303030403020204" pitchFamily="34" charset="0"/>
              </a:rPr>
              <a:t>&lt;https://www.ipcc.ch/report/ar6/wg2/chapter/chapter-7/&gt;. </a:t>
            </a:r>
            <a:endParaRPr kumimoji="0" lang="en-US" sz="1600" b="0" i="0"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endParaRPr>
          </a:p>
          <a:p>
            <a:endParaRPr kumimoji="0" lang="en-US" sz="1600" b="0" i="0"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endParaRPr>
          </a:p>
          <a:p>
            <a:pPr marL="171450" indent="-171450">
              <a:buFont typeface="Arial" panose="020B0604020202020204" pitchFamily="34" charset="0"/>
              <a:buChar char="•"/>
            </a:pPr>
            <a:r>
              <a:rPr kumimoji="0" lang="en-US" sz="1600" b="0" i="0"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rPr>
              <a:t>IPCC (2022). </a:t>
            </a:r>
            <a:r>
              <a:rPr kumimoji="0" lang="en-US" sz="1600" b="1" i="1"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hlinkClick r:id="rId8">
                  <a:extLst>
                    <a:ext uri="{A12FA001-AC4F-418D-AE19-62706E023703}">
                      <ahyp:hlinkClr xmlns:ahyp="http://schemas.microsoft.com/office/drawing/2018/hyperlinkcolor" val="tx"/>
                    </a:ext>
                  </a:extLst>
                </a:hlinkClick>
              </a:rPr>
              <a:t>IPCC Special Report on the Ocean and Cryosphere in a Changing Climate</a:t>
            </a:r>
            <a:r>
              <a:rPr kumimoji="0" lang="en-US" sz="1600" b="1" i="1"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rPr>
              <a:t> </a:t>
            </a:r>
            <a:r>
              <a:rPr lang="en-US" sz="1600" dirty="0">
                <a:solidFill>
                  <a:schemeClr val="accent1">
                    <a:lumMod val="75000"/>
                  </a:schemeClr>
                </a:solidFill>
                <a:latin typeface="Source Sans 3 VF" panose="020B0303030403020204" pitchFamily="34" charset="0"/>
              </a:rPr>
              <a:t>&lt; https://www.cambridge.org/core/books/ocean-and-cryosphere-in-a-changing-climate/A05E6C9F8638FA7CE1748DE2EB7B491B&gt;</a:t>
            </a:r>
            <a:r>
              <a:rPr kumimoji="0" lang="en-US" sz="1600" b="1" i="1"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rPr>
              <a:t>.</a:t>
            </a:r>
            <a:endParaRPr kumimoji="0" lang="en-US" sz="1600" b="0" i="0" u="none" strike="noStrike" kern="1200" cap="none" spc="0" normalizeH="0" baseline="0" noProof="0" dirty="0">
              <a:ln>
                <a:noFill/>
              </a:ln>
              <a:solidFill>
                <a:schemeClr val="accent1">
                  <a:lumMod val="75000"/>
                </a:schemeClr>
              </a:solidFill>
              <a:effectLst/>
              <a:uLnTx/>
              <a:uFillTx/>
              <a:latin typeface="Source Sans 3 VF" panose="020B0303030403020204" pitchFamily="34" charset="0"/>
            </a:endParaRPr>
          </a:p>
          <a:p>
            <a:endParaRPr lang="en-US" sz="1400" dirty="0">
              <a:solidFill>
                <a:schemeClr val="accent1">
                  <a:lumMod val="75000"/>
                </a:schemeClr>
              </a:solidFill>
              <a:latin typeface="Source Sans 3 VF" panose="020B0303030403020204" pitchFamily="34" charset="0"/>
            </a:endParaRPr>
          </a:p>
          <a:p>
            <a:endParaRPr lang="en-US" dirty="0"/>
          </a:p>
        </p:txBody>
      </p:sp>
    </p:spTree>
    <p:extLst>
      <p:ext uri="{BB962C8B-B14F-4D97-AF65-F5344CB8AC3E}">
        <p14:creationId xmlns:p14="http://schemas.microsoft.com/office/powerpoint/2010/main" val="2787124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icHealth_climate and health presentation_formatted_July25_FINAL.pptx" id="{E70D5223-943A-4D21-A120-C66E4871D5C9}" vid="{85EB8677-AB44-4E3B-AA7B-B070CF4B745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C8C44C54C6A48448443528B66696B6B" ma:contentTypeVersion="19" ma:contentTypeDescription="Create a new document." ma:contentTypeScope="" ma:versionID="0974b980d81fa4044a429d09b66faa7a">
  <xsd:schema xmlns:xsd="http://www.w3.org/2001/XMLSchema" xmlns:xs="http://www.w3.org/2001/XMLSchema" xmlns:p="http://schemas.microsoft.com/office/2006/metadata/properties" xmlns:ns2="5e7e2baa-1827-445c-93d0-317a60dff254" xmlns:ns3="7138a062-fbd4-4f2a-8f21-6aa0cd343ce9" xmlns:ns4="f07d8113-1d44-46cb-baa5-a742d0650dfc" targetNamespace="http://schemas.microsoft.com/office/2006/metadata/properties" ma:root="true" ma:fieldsID="51b8baaefc31a1b6df3b424f20f0192c" ns2:_="" ns3:_="" ns4:_="">
    <xsd:import namespace="5e7e2baa-1827-445c-93d0-317a60dff254"/>
    <xsd:import namespace="7138a062-fbd4-4f2a-8f21-6aa0cd343ce9"/>
    <xsd:import namespace="f07d8113-1d44-46cb-baa5-a742d0650df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Location" minOccurs="0"/>
                <xsd:element ref="ns2:lcf76f155ced4ddcb4097134ff3c332f" minOccurs="0"/>
                <xsd:element ref="ns4: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7e2baa-1827-445c-93d0-317a60dff2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b163b37-248a-4bdb-8038-6e8df1cc47a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138a062-fbd4-4f2a-8f21-6aa0cd343ce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07d8113-1d44-46cb-baa5-a742d0650dfc"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d18a8b10-ca2d-4263-89b6-8cd22c9b3d29}" ma:internalName="TaxCatchAll" ma:showField="CatchAllData" ma:web="7138a062-fbd4-4f2a-8f21-6aa0cd343ce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07d8113-1d44-46cb-baa5-a742d0650dfc" xsi:nil="true"/>
    <lcf76f155ced4ddcb4097134ff3c332f xmlns="5e7e2baa-1827-445c-93d0-317a60dff25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F5338F7-BC62-4B28-BA99-7DFFF0AF31EA}">
  <ds:schemaRefs>
    <ds:schemaRef ds:uri="http://schemas.microsoft.com/sharepoint/v3/contenttype/forms"/>
  </ds:schemaRefs>
</ds:datastoreItem>
</file>

<file path=customXml/itemProps2.xml><?xml version="1.0" encoding="utf-8"?>
<ds:datastoreItem xmlns:ds="http://schemas.openxmlformats.org/officeDocument/2006/customXml" ds:itemID="{E76DCC72-BC43-4B65-A1E9-C28759E5AC48}">
  <ds:schemaRefs>
    <ds:schemaRef ds:uri="5e7e2baa-1827-445c-93d0-317a60dff254"/>
    <ds:schemaRef ds:uri="7138a062-fbd4-4f2a-8f21-6aa0cd343ce9"/>
    <ds:schemaRef ds:uri="f07d8113-1d44-46cb-baa5-a742d0650df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9F791A6-0E9F-475F-861A-932A79FBAB12}">
  <ds:schemaRefs>
    <ds:schemaRef ds:uri="http://purl.org/dc/terms/"/>
    <ds:schemaRef ds:uri="http://www.w3.org/XML/1998/namespace"/>
    <ds:schemaRef ds:uri="http://purl.org/dc/dcmitype/"/>
    <ds:schemaRef ds:uri="7138a062-fbd4-4f2a-8f21-6aa0cd343ce9"/>
    <ds:schemaRef ds:uri="http://schemas.microsoft.com/office/infopath/2007/PartnerControls"/>
    <ds:schemaRef ds:uri="http://schemas.microsoft.com/office/2006/documentManagement/types"/>
    <ds:schemaRef ds:uri="http://schemas.openxmlformats.org/package/2006/metadata/core-properties"/>
    <ds:schemaRef ds:uri="http://purl.org/dc/elements/1.1/"/>
    <ds:schemaRef ds:uri="f07d8113-1d44-46cb-baa5-a742d0650dfc"/>
    <ds:schemaRef ds:uri="5e7e2baa-1827-445c-93d0-317a60dff254"/>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1232</TotalTime>
  <Words>1464</Words>
  <Application>Microsoft Office PowerPoint</Application>
  <PresentationFormat>Widescreen</PresentationFormat>
  <Paragraphs>91</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Fraunces 9pt</vt:lpstr>
      <vt:lpstr>Source Sans 3 VF</vt:lpstr>
      <vt:lpstr>Office Theme</vt:lpstr>
      <vt:lpstr>Climate change, health and policy development</vt:lpstr>
      <vt:lpstr>Acknowledgement</vt:lpstr>
      <vt:lpstr>Purpose of this overview</vt:lpstr>
      <vt:lpstr>Why this overview is important</vt:lpstr>
      <vt:lpstr>Key definitions</vt:lpstr>
      <vt:lpstr>Our health is impacted by factors in every setting </vt:lpstr>
      <vt:lpstr>Climate change affects health</vt:lpstr>
      <vt:lpstr>Some groups are more at risk from climate-related health impacts than others</vt:lpstr>
      <vt:lpstr>Climate-related health risks are informed by policy actions to reduce vulnerability and exposure to hazards</vt:lpstr>
      <vt:lpstr>Protecting health requires adaptation and mitigation actions to be designed together</vt:lpstr>
      <vt:lpstr>Climate interventions can bring health co-benefits</vt:lpstr>
      <vt:lpstr>Climate inaction leads to costs</vt:lpstr>
      <vt:lpstr>Developing healthier climate policies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Philippa Garrard</dc:creator>
  <cp:lastModifiedBy>Philippa Garrard</cp:lastModifiedBy>
  <cp:revision>3</cp:revision>
  <dcterms:created xsi:type="dcterms:W3CDTF">2025-03-12T05:48:40Z</dcterms:created>
  <dcterms:modified xsi:type="dcterms:W3CDTF">2025-07-28T00:35:57Z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0x0101006C8C44C54C6A48448443528B66696B6B</vt:lpwstr>
  </property>
  <property fmtid="{D5CDD505-2E9C-101B-9397-08002B2CF9AE}" pid="3" name="MediaServiceImageTags">
    <vt:lpwstr/>
  </property>
</Properties>
</file>