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8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FC2"/>
    <a:srgbClr val="BB8086"/>
    <a:srgbClr val="FFEA94"/>
    <a:srgbClr val="000F46"/>
    <a:srgbClr val="A3E4F7"/>
    <a:srgbClr val="F5BDDF"/>
    <a:srgbClr val="B991A5"/>
    <a:srgbClr val="D5E0D3"/>
    <a:srgbClr val="809DAA"/>
    <a:srgbClr val="CFD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A9F74-2668-44DE-8671-E88BCF1D074F}" v="1" dt="2025-07-21T02:28:30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9"/>
    <p:restoredTop sz="97446"/>
  </p:normalViewPr>
  <p:slideViewPr>
    <p:cSldViewPr snapToGrid="0" snapToObjects="1">
      <p:cViewPr varScale="1">
        <p:scale>
          <a:sx n="108" d="100"/>
          <a:sy n="108" d="100"/>
        </p:scale>
        <p:origin x="984" y="9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6EF88-C3BC-D846-A1F3-B8620DAE0ED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337F2-487A-3C4C-89E3-810E4255E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0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61354-A583-F940-B4E2-5B57032C8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AU" noProof="0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47A8B-136B-B44F-8842-D5C9D806F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1E0B0-527D-3E44-9597-8EDD782C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96A67-E86B-C342-9F1D-307FA93F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FA963-912E-474C-A480-A0D4F777B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4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75C09-6696-CC4E-861C-E3EAE43F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DCAF4-732D-FF4E-A59F-A92A95938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9E373-77CC-FB4B-A9C6-E31A88F49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BF7EB-3247-AD48-A0F5-E3378AE1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EBC34-532C-7144-949F-AAA3CF02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8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0BA228-A956-9449-8B0E-3CCBBE28F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8AC61-FF97-4240-84B8-515E462FC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E8D8-92FE-1D4C-A497-266F3FDF6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CA40-D971-2141-B54A-A53D1D29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8A441-CACE-FE48-B274-6F1EB93B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7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A1D14-52E8-3C4C-8C4A-4772D9344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11C3D-B75A-FD45-9E79-41E8E6B63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86C17-D9AA-9740-928F-6C8C69D3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BB5B3-C948-0B4D-9B95-BE4CB274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4338F-DA4F-9B40-8588-D736B6D1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9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9F9F-BC77-2B42-B8C7-8ED4A8C36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6E833-7BF9-F84D-8315-2960A1BB0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298FA-FF67-0141-8988-357AE525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63D13-D891-8146-9D05-B876254D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C8D8A-101D-3A47-9E60-836F2BF61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DF976-AC97-B249-ABC4-327182A40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6701D-A1DB-0D4F-8EED-C34A2A2C2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29A80-AFB7-734B-904F-1C72D522D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F2AAA-AFCE-2D4F-976B-71D64ADE8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E4EAE-82FC-B94A-BED7-598C6B6F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63636-D134-6E42-BDCD-B4DDE657F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7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E0CC-B074-CA4A-BE4F-33835AB4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7FAAA-2F29-A74E-AA21-93490F01A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BBD14-BD22-EC44-99AE-A14142524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CECBF-EC84-A84B-822E-8DF87FA8C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F0D397-83DC-CA42-B48B-D59349EF2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15286-59F4-944C-B8F6-3FE29D23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6B25D8-D60A-7347-AE22-409FADC3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D9F3F7-A7FA-874F-98DA-DDFCDD364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1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05305-1A8C-4B48-8F0A-38C5D208E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4CAF5-1068-C049-9B99-23380B40F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98D1F-D8EF-E044-94B8-D89B6DB4F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BE9C9E-C15D-4546-8381-EBE98F22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5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9DFCA-66E8-4645-9F99-8AA59DF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022CC-4A57-974E-BDE0-F5046ECB2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F145BC-D746-5A45-A33C-B2FF5725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4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E879D-0984-C149-AFFF-00B0D5B38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83FF5-652B-704B-B448-5F194A906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0BF85-7DCC-4F48-B7B6-DCD08159E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DAF86F-2ABC-E34A-9EC7-50778011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FA81B-A40D-D849-8F1A-FB34CD4C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FD1C9-D428-D24C-9F94-00E8B36D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3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BCC8-F434-8045-8F38-DD7B342F7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66F50-599D-A84E-B474-47696247F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25FC69-2908-6E4E-BC7B-B868C26A0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A6D8B-4926-C14E-A6FC-D6E09692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2258-BC0A-C64E-946E-7B6EEFCA25B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644B8-FEB8-2243-BB0E-0C62DD06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B87CF-75F0-FB40-A320-C68F0D7BD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410F-94DD-C04D-B7DC-81A182997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0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BFB584-F5DA-2B40-9263-0AB0D5EA2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88354-BA59-A642-A96E-975BCDD22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29897-7B0C-D245-AEF0-5F1AA94E6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fld id="{13692258-BC0A-C64E-946E-7B6EEFCA25BC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E379E-468C-7E4F-AB86-E89FAB70A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0FA7A-A8AA-E94D-AD96-DB1B9057E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Lato" panose="020F0502020204030203" pitchFamily="34" charset="77"/>
              </a:defRPr>
            </a:lvl1pPr>
          </a:lstStyle>
          <a:p>
            <a:fld id="{4C9E410F-94DD-C04D-B7DC-81A1829974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2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Lato" panose="020F050202020403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taff.unimelb.edu.au/it-services-support/data-classification" TargetMode="External"/><Relationship Id="rId3" Type="http://schemas.openxmlformats.org/officeDocument/2006/relationships/hyperlink" Target="https://www.unimelb.edu.au/ai/home/staff/teaching-and-learning/" TargetMode="External"/><Relationship Id="rId7" Type="http://schemas.openxmlformats.org/officeDocument/2006/relationships/hyperlink" Target="https://copyright.unimelb.edu.au/shared/using-copyright-material/ai-and-copyright" TargetMode="External"/><Relationship Id="rId2" Type="http://schemas.openxmlformats.org/officeDocument/2006/relationships/hyperlink" Target="https://www.unimelb.edu.au/ai/home/research-and-research-train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ff.unimelb.edu.au/it-services-support/cybersecurity/risk-management" TargetMode="External"/><Relationship Id="rId5" Type="http://schemas.openxmlformats.org/officeDocument/2006/relationships/hyperlink" Target="https://www.unimelb.edu.au/ai/home/staff/gen-ai-tools" TargetMode="External"/><Relationship Id="rId4" Type="http://schemas.openxmlformats.org/officeDocument/2006/relationships/hyperlink" Target="https://staff.unimelb.edu.au/legal-and-risk/information-governance/privacy?vtab=Why_we_conduct_PIA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nimelb.service-now.com/sp?id=kb_article&amp;sys_id=1fe7b04a47241e10f9e06af1e26d43f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 3">
            <a:extLst>
              <a:ext uri="{FF2B5EF4-FFF2-40B4-BE49-F238E27FC236}">
                <a16:creationId xmlns:a16="http://schemas.microsoft.com/office/drawing/2014/main" id="{513EDE08-C35C-BED0-9770-3898F90D4A7A}"/>
              </a:ext>
            </a:extLst>
          </p:cNvPr>
          <p:cNvSpPr/>
          <p:nvPr/>
        </p:nvSpPr>
        <p:spPr>
          <a:xfrm>
            <a:off x="24800" y="3095710"/>
            <a:ext cx="851074" cy="720000"/>
          </a:xfrm>
          <a:prstGeom prst="flowChart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 want to </a:t>
            </a:r>
            <a:br>
              <a:rPr lang="en-AU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use a </a:t>
            </a:r>
            <a:r>
              <a:rPr lang="en-AU" sz="1000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genAI</a:t>
            </a:r>
            <a:br>
              <a:rPr lang="en-AU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10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tool</a:t>
            </a:r>
          </a:p>
        </p:txBody>
      </p:sp>
      <p:sp>
        <p:nvSpPr>
          <p:cNvPr id="9" name="Decision 8">
            <a:extLst>
              <a:ext uri="{FF2B5EF4-FFF2-40B4-BE49-F238E27FC236}">
                <a16:creationId xmlns:a16="http://schemas.microsoft.com/office/drawing/2014/main" id="{36A9AF68-E9E2-A0CC-49F5-17D72C6BE475}"/>
              </a:ext>
            </a:extLst>
          </p:cNvPr>
          <p:cNvSpPr/>
          <p:nvPr/>
        </p:nvSpPr>
        <p:spPr>
          <a:xfrm>
            <a:off x="2546909" y="3040970"/>
            <a:ext cx="904129" cy="849086"/>
          </a:xfrm>
          <a:prstGeom prst="flowChartDecision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 kind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of data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 you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want to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use?</a:t>
            </a:r>
          </a:p>
        </p:txBody>
      </p:sp>
      <p:sp>
        <p:nvSpPr>
          <p:cNvPr id="10" name="Alternative Process 9">
            <a:extLst>
              <a:ext uri="{FF2B5EF4-FFF2-40B4-BE49-F238E27FC236}">
                <a16:creationId xmlns:a16="http://schemas.microsoft.com/office/drawing/2014/main" id="{64415FA4-93FE-88BA-3FA9-4B4E72D232C9}"/>
              </a:ext>
            </a:extLst>
          </p:cNvPr>
          <p:cNvSpPr/>
          <p:nvPr/>
        </p:nvSpPr>
        <p:spPr>
          <a:xfrm>
            <a:off x="3975250" y="147132"/>
            <a:ext cx="1335315" cy="1404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 fontAlgn="ctr" hangingPunct="0"/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University IP </a:t>
            </a:r>
            <a:b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(intellectual property)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is commonly material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created by University staff,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data or information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available on University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webpages, and might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include teaching materials.</a:t>
            </a:r>
          </a:p>
        </p:txBody>
      </p:sp>
      <p:sp>
        <p:nvSpPr>
          <p:cNvPr id="11" name="Alternative Process 10">
            <a:extLst>
              <a:ext uri="{FF2B5EF4-FFF2-40B4-BE49-F238E27FC236}">
                <a16:creationId xmlns:a16="http://schemas.microsoft.com/office/drawing/2014/main" id="{BA2AE879-2E63-8B15-1A41-EA65980BA8EB}"/>
              </a:ext>
            </a:extLst>
          </p:cNvPr>
          <p:cNvSpPr/>
          <p:nvPr/>
        </p:nvSpPr>
        <p:spPr>
          <a:xfrm>
            <a:off x="3975249" y="1974476"/>
            <a:ext cx="1335315" cy="1404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Sensitive information. </a:t>
            </a:r>
          </a:p>
          <a:p>
            <a:pPr algn="ctr"/>
            <a:r>
              <a:rPr lang="en-AU" sz="6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 is 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AU" sz="6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nformation 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about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University operations and could include finance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data, commercial-in-confidence data, and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meeting minutes.</a:t>
            </a:r>
          </a:p>
        </p:txBody>
      </p:sp>
      <p:sp>
        <p:nvSpPr>
          <p:cNvPr id="12" name="Alternative Process 11">
            <a:extLst>
              <a:ext uri="{FF2B5EF4-FFF2-40B4-BE49-F238E27FC236}">
                <a16:creationId xmlns:a16="http://schemas.microsoft.com/office/drawing/2014/main" id="{A625B33E-2426-F54D-B6EE-1A00F15AD60C}"/>
              </a:ext>
            </a:extLst>
          </p:cNvPr>
          <p:cNvSpPr/>
          <p:nvPr/>
        </p:nvSpPr>
        <p:spPr>
          <a:xfrm>
            <a:off x="3997724" y="3815710"/>
            <a:ext cx="1335315" cy="1440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>
            <a:noAutofit/>
          </a:bodyPr>
          <a:lstStyle/>
          <a:p>
            <a:pPr algn="ctr"/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Personal information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Any information that can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identify an individual, such as details about staff, students,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stakeholders or other members of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 University community. It also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includes sensitive personal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information, </a:t>
            </a:r>
            <a:r>
              <a:rPr lang="en-AU" sz="6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which requires 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higher level of protection. This may cover details such as a person’s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ethnicity, religious beliefs, political opinions, health information,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disability status, or other protected attributes.</a:t>
            </a:r>
          </a:p>
        </p:txBody>
      </p:sp>
      <p:sp>
        <p:nvSpPr>
          <p:cNvPr id="13" name="Alternative Process 12">
            <a:extLst>
              <a:ext uri="{FF2B5EF4-FFF2-40B4-BE49-F238E27FC236}">
                <a16:creationId xmlns:a16="http://schemas.microsoft.com/office/drawing/2014/main" id="{FE94C931-50CA-4E38-805F-7B3797599A7F}"/>
              </a:ext>
            </a:extLst>
          </p:cNvPr>
          <p:cNvSpPr/>
          <p:nvPr/>
        </p:nvSpPr>
        <p:spPr>
          <a:xfrm>
            <a:off x="3975251" y="5436795"/>
            <a:ext cx="1335315" cy="1404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Copyright, third-party or public material, including websites.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might include published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research papers, books,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website content or other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library materials. Student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work is their IP and can also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be considered third-party material. </a:t>
            </a:r>
          </a:p>
        </p:txBody>
      </p:sp>
      <p:sp>
        <p:nvSpPr>
          <p:cNvPr id="15" name="Alternative Process 14">
            <a:extLst>
              <a:ext uri="{FF2B5EF4-FFF2-40B4-BE49-F238E27FC236}">
                <a16:creationId xmlns:a16="http://schemas.microsoft.com/office/drawing/2014/main" id="{F4DD6728-BBF0-A3DF-1709-189394238178}"/>
              </a:ext>
            </a:extLst>
          </p:cNvPr>
          <p:cNvSpPr/>
          <p:nvPr/>
        </p:nvSpPr>
        <p:spPr>
          <a:xfrm>
            <a:off x="1349597" y="4203935"/>
            <a:ext cx="776449" cy="540000"/>
          </a:xfrm>
          <a:prstGeom prst="flowChartAlternateProcess">
            <a:avLst/>
          </a:prstGeom>
          <a:solidFill>
            <a:srgbClr val="D5E0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rmAutofit/>
          </a:bodyPr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something else</a:t>
            </a:r>
          </a:p>
        </p:txBody>
      </p:sp>
      <p:sp>
        <p:nvSpPr>
          <p:cNvPr id="16" name="Alternative Process 15">
            <a:extLst>
              <a:ext uri="{FF2B5EF4-FFF2-40B4-BE49-F238E27FC236}">
                <a16:creationId xmlns:a16="http://schemas.microsoft.com/office/drawing/2014/main" id="{00FB0D0C-F683-A472-3D79-C94F7899D092}"/>
              </a:ext>
            </a:extLst>
          </p:cNvPr>
          <p:cNvSpPr/>
          <p:nvPr/>
        </p:nvSpPr>
        <p:spPr>
          <a:xfrm>
            <a:off x="1310973" y="2925513"/>
            <a:ext cx="853699" cy="1080000"/>
          </a:xfrm>
          <a:prstGeom prst="flowChartAlternateProcess">
            <a:avLst/>
          </a:prstGeom>
          <a:solidFill>
            <a:srgbClr val="D5E0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AU" sz="8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research, please </a:t>
            </a:r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make sure that in addition to this guide you also </a:t>
            </a:r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2"/>
              </a:rPr>
              <a:t>check for any additional rules</a:t>
            </a:r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17" name="Alternative Process 16">
            <a:extLst>
              <a:ext uri="{FF2B5EF4-FFF2-40B4-BE49-F238E27FC236}">
                <a16:creationId xmlns:a16="http://schemas.microsoft.com/office/drawing/2014/main" id="{BCC18F8E-514C-3557-305A-CDF49F65A529}"/>
              </a:ext>
            </a:extLst>
          </p:cNvPr>
          <p:cNvSpPr/>
          <p:nvPr/>
        </p:nvSpPr>
        <p:spPr>
          <a:xfrm>
            <a:off x="1333212" y="1507852"/>
            <a:ext cx="831460" cy="1225462"/>
          </a:xfrm>
          <a:prstGeom prst="flowChartAlternateProcess">
            <a:avLst/>
          </a:prstGeom>
          <a:solidFill>
            <a:srgbClr val="D5E0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teaching </a:t>
            </a:r>
            <a:r>
              <a:rPr lang="en-AU" sz="8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and learning,</a:t>
            </a:r>
            <a:endParaRPr lang="en-AU" sz="800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AU" sz="8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</a:t>
            </a:r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make sure that in addition to this guide you also </a:t>
            </a:r>
            <a:r>
              <a:rPr lang="en-AU" sz="8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check for any additional rules.</a:t>
            </a:r>
            <a:endParaRPr lang="en-AU" sz="800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26504C3-069B-698A-09A4-3D02A26ED95D}"/>
              </a:ext>
            </a:extLst>
          </p:cNvPr>
          <p:cNvCxnSpPr>
            <a:cxnSpLocks/>
            <a:stCxn id="4" idx="3"/>
            <a:endCxn id="16" idx="1"/>
          </p:cNvCxnSpPr>
          <p:nvPr/>
        </p:nvCxnSpPr>
        <p:spPr>
          <a:xfrm>
            <a:off x="875874" y="3455710"/>
            <a:ext cx="435099" cy="9803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2D06FE0-99CE-DC66-5982-58F8BC83C16D}"/>
              </a:ext>
            </a:extLst>
          </p:cNvPr>
          <p:cNvCxnSpPr>
            <a:cxnSpLocks/>
            <a:stCxn id="4" idx="3"/>
            <a:endCxn id="15" idx="1"/>
          </p:cNvCxnSpPr>
          <p:nvPr/>
        </p:nvCxnSpPr>
        <p:spPr>
          <a:xfrm>
            <a:off x="875874" y="3455710"/>
            <a:ext cx="473723" cy="1018225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B0D9141-3F0E-EE71-7521-5A973DEDBE28}"/>
              </a:ext>
            </a:extLst>
          </p:cNvPr>
          <p:cNvCxnSpPr>
            <a:cxnSpLocks/>
            <a:stCxn id="4" idx="3"/>
            <a:endCxn id="17" idx="1"/>
          </p:cNvCxnSpPr>
          <p:nvPr/>
        </p:nvCxnSpPr>
        <p:spPr>
          <a:xfrm flipV="1">
            <a:off x="875874" y="2120583"/>
            <a:ext cx="457338" cy="1335127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E982276-7119-EE34-D671-AD9FB816A420}"/>
              </a:ext>
            </a:extLst>
          </p:cNvPr>
          <p:cNvCxnSpPr>
            <a:cxnSpLocks/>
            <a:stCxn id="15" idx="3"/>
            <a:endCxn id="9" idx="1"/>
          </p:cNvCxnSpPr>
          <p:nvPr/>
        </p:nvCxnSpPr>
        <p:spPr>
          <a:xfrm flipV="1">
            <a:off x="2126046" y="3465513"/>
            <a:ext cx="420863" cy="1008422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5C77A99-3DD3-956A-E115-55515DC64AB5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3451038" y="849132"/>
            <a:ext cx="524212" cy="2616381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1B5B470-6666-1494-25AA-13970DA03666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 flipV="1">
            <a:off x="3451038" y="2676476"/>
            <a:ext cx="524211" cy="789037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4ADC50-ABBF-096D-C115-87736810845C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>
            <a:off x="3451038" y="3465513"/>
            <a:ext cx="546686" cy="1070197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FF35DD36-9C64-E13C-F06A-2E6EA28688BD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>
            <a:off x="3451038" y="3465513"/>
            <a:ext cx="524213" cy="2673282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31FB1EA-DFA7-19CB-EC1D-88308A2542C8}"/>
              </a:ext>
            </a:extLst>
          </p:cNvPr>
          <p:cNvCxnSpPr>
            <a:cxnSpLocks/>
            <a:stCxn id="17" idx="3"/>
            <a:endCxn id="9" idx="1"/>
          </p:cNvCxnSpPr>
          <p:nvPr/>
        </p:nvCxnSpPr>
        <p:spPr>
          <a:xfrm>
            <a:off x="2164672" y="2120583"/>
            <a:ext cx="382237" cy="134493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F1743D62-AE95-845C-E6AE-76FB23838E98}"/>
              </a:ext>
            </a:extLst>
          </p:cNvPr>
          <p:cNvCxnSpPr>
            <a:cxnSpLocks/>
            <a:stCxn id="16" idx="3"/>
            <a:endCxn id="9" idx="1"/>
          </p:cNvCxnSpPr>
          <p:nvPr/>
        </p:nvCxnSpPr>
        <p:spPr>
          <a:xfrm>
            <a:off x="2164672" y="3465513"/>
            <a:ext cx="382237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0ED3AEF7-8B2C-AECE-9CED-BDA7A6C7D511}"/>
              </a:ext>
            </a:extLst>
          </p:cNvPr>
          <p:cNvCxnSpPr>
            <a:cxnSpLocks/>
            <a:stCxn id="10" idx="3"/>
            <a:endCxn id="181" idx="1"/>
          </p:cNvCxnSpPr>
          <p:nvPr/>
        </p:nvCxnSpPr>
        <p:spPr>
          <a:xfrm flipV="1">
            <a:off x="5310565" y="841917"/>
            <a:ext cx="1691231" cy="7215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2A10FC6C-918C-AAEB-543B-5D90B9D1BE70}"/>
              </a:ext>
            </a:extLst>
          </p:cNvPr>
          <p:cNvCxnSpPr>
            <a:cxnSpLocks/>
            <a:stCxn id="181" idx="3"/>
            <a:endCxn id="249" idx="1"/>
          </p:cNvCxnSpPr>
          <p:nvPr/>
        </p:nvCxnSpPr>
        <p:spPr>
          <a:xfrm flipV="1">
            <a:off x="7767197" y="261608"/>
            <a:ext cx="547444" cy="580309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39DFF642-ED20-570A-B5DE-77D5EFE245AE}"/>
              </a:ext>
            </a:extLst>
          </p:cNvPr>
          <p:cNvCxnSpPr>
            <a:cxnSpLocks/>
            <a:stCxn id="181" idx="3"/>
            <a:endCxn id="250" idx="1"/>
          </p:cNvCxnSpPr>
          <p:nvPr/>
        </p:nvCxnSpPr>
        <p:spPr>
          <a:xfrm flipV="1">
            <a:off x="7767197" y="839348"/>
            <a:ext cx="547444" cy="2569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9BC49D74-BD5C-D154-EA96-D7174E51EA03}"/>
              </a:ext>
            </a:extLst>
          </p:cNvPr>
          <p:cNvCxnSpPr>
            <a:cxnSpLocks/>
            <a:stCxn id="181" idx="3"/>
            <a:endCxn id="251" idx="1"/>
          </p:cNvCxnSpPr>
          <p:nvPr/>
        </p:nvCxnSpPr>
        <p:spPr>
          <a:xfrm>
            <a:off x="7767197" y="841917"/>
            <a:ext cx="547444" cy="588999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C2F9C1CB-95DA-74D5-BC20-459627FEB482}"/>
              </a:ext>
            </a:extLst>
          </p:cNvPr>
          <p:cNvCxnSpPr>
            <a:cxnSpLocks/>
            <a:stCxn id="11" idx="3"/>
            <a:endCxn id="180" idx="1"/>
          </p:cNvCxnSpPr>
          <p:nvPr/>
        </p:nvCxnSpPr>
        <p:spPr>
          <a:xfrm>
            <a:off x="5310564" y="2676476"/>
            <a:ext cx="1646763" cy="8335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Alternative Process 162">
            <a:extLst>
              <a:ext uri="{FF2B5EF4-FFF2-40B4-BE49-F238E27FC236}">
                <a16:creationId xmlns:a16="http://schemas.microsoft.com/office/drawing/2014/main" id="{B5F00A0F-6CFF-2D81-0D35-EE7880939B4B}"/>
              </a:ext>
            </a:extLst>
          </p:cNvPr>
          <p:cNvSpPr/>
          <p:nvPr/>
        </p:nvSpPr>
        <p:spPr>
          <a:xfrm>
            <a:off x="5614908" y="4139174"/>
            <a:ext cx="1060076" cy="771092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</a:rPr>
              <a:t>If you are using sensitive personal information, you must complete a privacy impact assessment before using any tool. </a:t>
            </a:r>
          </a:p>
          <a:p>
            <a:pPr algn="ctr"/>
            <a:r>
              <a:rPr lang="en-AU" sz="600" b="1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 this process</a:t>
            </a:r>
            <a:r>
              <a:rPr lang="en-AU" sz="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4" name="Decision 163">
            <a:extLst>
              <a:ext uri="{FF2B5EF4-FFF2-40B4-BE49-F238E27FC236}">
                <a16:creationId xmlns:a16="http://schemas.microsoft.com/office/drawing/2014/main" id="{D4EEA787-2355-DD0F-CC6E-0110F9D53D8B}"/>
              </a:ext>
            </a:extLst>
          </p:cNvPr>
          <p:cNvSpPr/>
          <p:nvPr/>
        </p:nvSpPr>
        <p:spPr>
          <a:xfrm>
            <a:off x="6942644" y="4188814"/>
            <a:ext cx="765401" cy="668081"/>
          </a:xfrm>
          <a:prstGeom prst="flowChartDecision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tool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are you using?</a:t>
            </a:r>
          </a:p>
        </p:txBody>
      </p: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ADA85068-FA45-3FFA-09CB-0DC6ED1FBD83}"/>
              </a:ext>
            </a:extLst>
          </p:cNvPr>
          <p:cNvCxnSpPr>
            <a:cxnSpLocks/>
            <a:stCxn id="12" idx="3"/>
            <a:endCxn id="163" idx="1"/>
          </p:cNvCxnSpPr>
          <p:nvPr/>
        </p:nvCxnSpPr>
        <p:spPr>
          <a:xfrm flipV="1">
            <a:off x="5333039" y="4524720"/>
            <a:ext cx="281869" cy="1099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07954F60-8CEE-48A8-A052-5453CB934843}"/>
              </a:ext>
            </a:extLst>
          </p:cNvPr>
          <p:cNvCxnSpPr>
            <a:cxnSpLocks/>
            <a:stCxn id="13" idx="3"/>
            <a:endCxn id="178" idx="1"/>
          </p:cNvCxnSpPr>
          <p:nvPr/>
        </p:nvCxnSpPr>
        <p:spPr>
          <a:xfrm>
            <a:off x="5310566" y="6138795"/>
            <a:ext cx="1646761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3A4CF62F-0B8D-247A-CD85-AD5C48A0AE73}"/>
              </a:ext>
            </a:extLst>
          </p:cNvPr>
          <p:cNvCxnSpPr>
            <a:cxnSpLocks/>
            <a:stCxn id="163" idx="3"/>
            <a:endCxn id="164" idx="1"/>
          </p:cNvCxnSpPr>
          <p:nvPr/>
        </p:nvCxnSpPr>
        <p:spPr>
          <a:xfrm flipV="1">
            <a:off x="6674984" y="4522855"/>
            <a:ext cx="267660" cy="1865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Decision 177">
            <a:extLst>
              <a:ext uri="{FF2B5EF4-FFF2-40B4-BE49-F238E27FC236}">
                <a16:creationId xmlns:a16="http://schemas.microsoft.com/office/drawing/2014/main" id="{279A7D50-52CE-81C5-0194-54660CE64228}"/>
              </a:ext>
            </a:extLst>
          </p:cNvPr>
          <p:cNvSpPr/>
          <p:nvPr/>
        </p:nvSpPr>
        <p:spPr>
          <a:xfrm>
            <a:off x="6957327" y="5804754"/>
            <a:ext cx="765401" cy="668081"/>
          </a:xfrm>
          <a:prstGeom prst="flowChartDecision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tool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are you using?</a:t>
            </a:r>
          </a:p>
        </p:txBody>
      </p:sp>
      <p:sp>
        <p:nvSpPr>
          <p:cNvPr id="180" name="Decision 179">
            <a:extLst>
              <a:ext uri="{FF2B5EF4-FFF2-40B4-BE49-F238E27FC236}">
                <a16:creationId xmlns:a16="http://schemas.microsoft.com/office/drawing/2014/main" id="{358ADF6F-0F96-F362-85BA-468803806C78}"/>
              </a:ext>
            </a:extLst>
          </p:cNvPr>
          <p:cNvSpPr/>
          <p:nvPr/>
        </p:nvSpPr>
        <p:spPr>
          <a:xfrm>
            <a:off x="6957327" y="2350770"/>
            <a:ext cx="765401" cy="668081"/>
          </a:xfrm>
          <a:prstGeom prst="flowChartDecision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tool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are you using?</a:t>
            </a:r>
          </a:p>
        </p:txBody>
      </p:sp>
      <p:sp>
        <p:nvSpPr>
          <p:cNvPr id="181" name="Decision 180">
            <a:extLst>
              <a:ext uri="{FF2B5EF4-FFF2-40B4-BE49-F238E27FC236}">
                <a16:creationId xmlns:a16="http://schemas.microsoft.com/office/drawing/2014/main" id="{ACA345F3-E4E6-B609-C674-957DF11DB738}"/>
              </a:ext>
            </a:extLst>
          </p:cNvPr>
          <p:cNvSpPr/>
          <p:nvPr/>
        </p:nvSpPr>
        <p:spPr>
          <a:xfrm>
            <a:off x="7001796" y="507876"/>
            <a:ext cx="765401" cy="668081"/>
          </a:xfrm>
          <a:prstGeom prst="flowChartDecision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tool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are you using?</a:t>
            </a:r>
          </a:p>
        </p:txBody>
      </p:sp>
      <p:sp>
        <p:nvSpPr>
          <p:cNvPr id="205" name="Alternative Process 204">
            <a:extLst>
              <a:ext uri="{FF2B5EF4-FFF2-40B4-BE49-F238E27FC236}">
                <a16:creationId xmlns:a16="http://schemas.microsoft.com/office/drawing/2014/main" id="{206EDE2B-9290-4DB8-CB35-009FD4500D57}"/>
              </a:ext>
            </a:extLst>
          </p:cNvPr>
          <p:cNvSpPr/>
          <p:nvPr/>
        </p:nvSpPr>
        <p:spPr>
          <a:xfrm>
            <a:off x="8314641" y="1855427"/>
            <a:ext cx="1712686" cy="494464"/>
          </a:xfrm>
          <a:prstGeom prst="flowChartAlternateProcess">
            <a:avLst/>
          </a:prstGeom>
          <a:solidFill>
            <a:srgbClr val="FF96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External tools, including but not limited to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genAI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based browser plug-ins, applications, extensions: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high risk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use will most likely violate policy.</a:t>
            </a:r>
          </a:p>
        </p:txBody>
      </p:sp>
      <p:sp>
        <p:nvSpPr>
          <p:cNvPr id="206" name="Alternative Process 205">
            <a:extLst>
              <a:ext uri="{FF2B5EF4-FFF2-40B4-BE49-F238E27FC236}">
                <a16:creationId xmlns:a16="http://schemas.microsoft.com/office/drawing/2014/main" id="{6418A477-0DBA-01C5-B9CC-A00E71F9E2CE}"/>
              </a:ext>
            </a:extLst>
          </p:cNvPr>
          <p:cNvSpPr/>
          <p:nvPr/>
        </p:nvSpPr>
        <p:spPr>
          <a:xfrm>
            <a:off x="8314641" y="2468572"/>
            <a:ext cx="1712686" cy="416450"/>
          </a:xfrm>
          <a:prstGeom prst="flowChartAlternateProcess">
            <a:avLst/>
          </a:prstGeom>
          <a:solidFill>
            <a:srgbClr val="CFDC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Spark or Copilot: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low risk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This use will most likely fall within policy.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about these tools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207" name="Alternative Process 206">
            <a:extLst>
              <a:ext uri="{FF2B5EF4-FFF2-40B4-BE49-F238E27FC236}">
                <a16:creationId xmlns:a16="http://schemas.microsoft.com/office/drawing/2014/main" id="{AA4E886F-E8D5-BDBD-B694-F5D29896B7DA}"/>
              </a:ext>
            </a:extLst>
          </p:cNvPr>
          <p:cNvSpPr/>
          <p:nvPr/>
        </p:nvSpPr>
        <p:spPr>
          <a:xfrm>
            <a:off x="8314641" y="3006046"/>
            <a:ext cx="1712686" cy="531586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If neither Spark or Copilot are suitable, you may wish to purchase a new tool. This will require an information security check.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 this process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1F86B864-5412-EC8C-F8B4-EC5A01DF6712}"/>
              </a:ext>
            </a:extLst>
          </p:cNvPr>
          <p:cNvCxnSpPr>
            <a:cxnSpLocks/>
            <a:stCxn id="180" idx="3"/>
            <a:endCxn id="205" idx="1"/>
          </p:cNvCxnSpPr>
          <p:nvPr/>
        </p:nvCxnSpPr>
        <p:spPr>
          <a:xfrm flipV="1">
            <a:off x="7722728" y="2102659"/>
            <a:ext cx="591913" cy="582152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2DCF5F8A-1015-5190-9521-1902474607BA}"/>
              </a:ext>
            </a:extLst>
          </p:cNvPr>
          <p:cNvCxnSpPr>
            <a:cxnSpLocks/>
            <a:stCxn id="180" idx="3"/>
            <a:endCxn id="206" idx="1"/>
          </p:cNvCxnSpPr>
          <p:nvPr/>
        </p:nvCxnSpPr>
        <p:spPr>
          <a:xfrm flipV="1">
            <a:off x="7722728" y="2676797"/>
            <a:ext cx="591913" cy="8014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7D8A12D6-AD66-B2F0-03A2-BCA0E3B871E2}"/>
              </a:ext>
            </a:extLst>
          </p:cNvPr>
          <p:cNvCxnSpPr>
            <a:cxnSpLocks/>
            <a:stCxn id="180" idx="3"/>
            <a:endCxn id="207" idx="1"/>
          </p:cNvCxnSpPr>
          <p:nvPr/>
        </p:nvCxnSpPr>
        <p:spPr>
          <a:xfrm>
            <a:off x="7722728" y="2684811"/>
            <a:ext cx="591913" cy="587028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Alternative Process 245">
            <a:extLst>
              <a:ext uri="{FF2B5EF4-FFF2-40B4-BE49-F238E27FC236}">
                <a16:creationId xmlns:a16="http://schemas.microsoft.com/office/drawing/2014/main" id="{D5BD0018-A604-B690-2161-60EF2D83989F}"/>
              </a:ext>
            </a:extLst>
          </p:cNvPr>
          <p:cNvSpPr/>
          <p:nvPr/>
        </p:nvSpPr>
        <p:spPr>
          <a:xfrm>
            <a:off x="8314641" y="3713490"/>
            <a:ext cx="1712686" cy="494464"/>
          </a:xfrm>
          <a:prstGeom prst="flowChartAlternateProcess">
            <a:avLst/>
          </a:prstGeom>
          <a:solidFill>
            <a:srgbClr val="FF96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External tools, including but not limited to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genAI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based browser plug-ins, applications, extensions: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high risk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use will most likely violate policy.</a:t>
            </a:r>
          </a:p>
        </p:txBody>
      </p:sp>
      <p:sp>
        <p:nvSpPr>
          <p:cNvPr id="247" name="Alternative Process 246">
            <a:extLst>
              <a:ext uri="{FF2B5EF4-FFF2-40B4-BE49-F238E27FC236}">
                <a16:creationId xmlns:a16="http://schemas.microsoft.com/office/drawing/2014/main" id="{E73983DD-F51D-6B4F-D93C-E1ECA295C602}"/>
              </a:ext>
            </a:extLst>
          </p:cNvPr>
          <p:cNvSpPr/>
          <p:nvPr/>
        </p:nvSpPr>
        <p:spPr>
          <a:xfrm>
            <a:off x="8314641" y="4327485"/>
            <a:ext cx="1712686" cy="416450"/>
          </a:xfrm>
          <a:prstGeom prst="flowChartAlternateProcess">
            <a:avLst/>
          </a:prstGeom>
          <a:solidFill>
            <a:srgbClr val="CFDC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Spark or Copilot: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low risk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This use will most likely fall within policy.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about these tools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248" name="Alternative Process 247">
            <a:extLst>
              <a:ext uri="{FF2B5EF4-FFF2-40B4-BE49-F238E27FC236}">
                <a16:creationId xmlns:a16="http://schemas.microsoft.com/office/drawing/2014/main" id="{7CC0E681-D6B7-3EE9-C2AA-01D58898BADC}"/>
              </a:ext>
            </a:extLst>
          </p:cNvPr>
          <p:cNvSpPr/>
          <p:nvPr/>
        </p:nvSpPr>
        <p:spPr>
          <a:xfrm>
            <a:off x="8314641" y="4864959"/>
            <a:ext cx="1712686" cy="531586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If neither Spark or Copilot are suitable, you may wish to purchase a new tool. This will require an information security check. </a:t>
            </a:r>
          </a:p>
          <a:p>
            <a:pPr algn="ctr"/>
            <a:r>
              <a:rPr lang="en-AU" sz="600" u="sng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 this process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249" name="Alternative Process 248">
            <a:extLst>
              <a:ext uri="{FF2B5EF4-FFF2-40B4-BE49-F238E27FC236}">
                <a16:creationId xmlns:a16="http://schemas.microsoft.com/office/drawing/2014/main" id="{1D58DBD7-458C-D737-DC9E-5D012E26DFFC}"/>
              </a:ext>
            </a:extLst>
          </p:cNvPr>
          <p:cNvSpPr/>
          <p:nvPr/>
        </p:nvSpPr>
        <p:spPr>
          <a:xfrm>
            <a:off x="8314641" y="14376"/>
            <a:ext cx="1712686" cy="494464"/>
          </a:xfrm>
          <a:prstGeom prst="flowChartAlternateProcess">
            <a:avLst/>
          </a:prstGeom>
          <a:solidFill>
            <a:srgbClr val="FF96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External tools, including but not limited to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genAI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based browser plug-ins, applications, extensions: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high risk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use will most likely violate policy.</a:t>
            </a:r>
          </a:p>
        </p:txBody>
      </p:sp>
      <p:sp>
        <p:nvSpPr>
          <p:cNvPr id="250" name="Alternative Process 249">
            <a:extLst>
              <a:ext uri="{FF2B5EF4-FFF2-40B4-BE49-F238E27FC236}">
                <a16:creationId xmlns:a16="http://schemas.microsoft.com/office/drawing/2014/main" id="{F2FA00CB-0D58-6924-F683-F11CE2C7CCD5}"/>
              </a:ext>
            </a:extLst>
          </p:cNvPr>
          <p:cNvSpPr/>
          <p:nvPr/>
        </p:nvSpPr>
        <p:spPr>
          <a:xfrm>
            <a:off x="8314641" y="631123"/>
            <a:ext cx="1712686" cy="416450"/>
          </a:xfrm>
          <a:prstGeom prst="flowChartAlternateProcess">
            <a:avLst/>
          </a:prstGeom>
          <a:solidFill>
            <a:srgbClr val="CFDC9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Spark or Copilot: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low risk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This use will most likely fall within policy.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about these tools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251" name="Alternative Process 250">
            <a:extLst>
              <a:ext uri="{FF2B5EF4-FFF2-40B4-BE49-F238E27FC236}">
                <a16:creationId xmlns:a16="http://schemas.microsoft.com/office/drawing/2014/main" id="{5EC4A5FF-4C29-FF7F-72BA-1A65C8ACAC2E}"/>
              </a:ext>
            </a:extLst>
          </p:cNvPr>
          <p:cNvSpPr/>
          <p:nvPr/>
        </p:nvSpPr>
        <p:spPr>
          <a:xfrm>
            <a:off x="8314641" y="1165123"/>
            <a:ext cx="1712686" cy="531586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If neither Spark or Copilot are suitable, you may wish to purchase a new tool. This will require an information security check. 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 this process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F9E4BA7-7AE3-C034-191B-155129D5F05A}"/>
              </a:ext>
            </a:extLst>
          </p:cNvPr>
          <p:cNvCxnSpPr>
            <a:cxnSpLocks/>
            <a:stCxn id="164" idx="3"/>
            <a:endCxn id="246" idx="1"/>
          </p:cNvCxnSpPr>
          <p:nvPr/>
        </p:nvCxnSpPr>
        <p:spPr>
          <a:xfrm flipV="1">
            <a:off x="7708045" y="3960722"/>
            <a:ext cx="606596" cy="562133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481830F8-3C2C-AC56-B441-943F0357EB45}"/>
              </a:ext>
            </a:extLst>
          </p:cNvPr>
          <p:cNvCxnSpPr>
            <a:cxnSpLocks/>
            <a:stCxn id="164" idx="3"/>
            <a:endCxn id="247" idx="1"/>
          </p:cNvCxnSpPr>
          <p:nvPr/>
        </p:nvCxnSpPr>
        <p:spPr>
          <a:xfrm>
            <a:off x="7708045" y="4522855"/>
            <a:ext cx="606596" cy="12855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06CFECE6-D092-D80E-1A17-C065F885F1A1}"/>
              </a:ext>
            </a:extLst>
          </p:cNvPr>
          <p:cNvCxnSpPr>
            <a:cxnSpLocks/>
            <a:stCxn id="164" idx="3"/>
            <a:endCxn id="248" idx="1"/>
          </p:cNvCxnSpPr>
          <p:nvPr/>
        </p:nvCxnSpPr>
        <p:spPr>
          <a:xfrm>
            <a:off x="7708045" y="4522855"/>
            <a:ext cx="606596" cy="607897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Alternative Process 274">
            <a:extLst>
              <a:ext uri="{FF2B5EF4-FFF2-40B4-BE49-F238E27FC236}">
                <a16:creationId xmlns:a16="http://schemas.microsoft.com/office/drawing/2014/main" id="{D6038E73-5C0A-1F89-6B22-3606C44D3722}"/>
              </a:ext>
            </a:extLst>
          </p:cNvPr>
          <p:cNvSpPr/>
          <p:nvPr/>
        </p:nvSpPr>
        <p:spPr>
          <a:xfrm>
            <a:off x="8314641" y="5682474"/>
            <a:ext cx="1712686" cy="494464"/>
          </a:xfrm>
          <a:prstGeom prst="flowChartAlternateProcess">
            <a:avLst/>
          </a:prstGeom>
          <a:solidFill>
            <a:srgbClr val="FF96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External tools, including but not limited to </a:t>
            </a:r>
            <a:b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AU" sz="600" dirty="0" err="1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genAI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based browser plug-ins, applications, extensions: </a:t>
            </a:r>
            <a:r>
              <a:rPr lang="en-AU" sz="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high risk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This use will most likely violate policy.</a:t>
            </a:r>
          </a:p>
        </p:txBody>
      </p:sp>
      <p:sp>
        <p:nvSpPr>
          <p:cNvPr id="277" name="Alternative Process 276">
            <a:extLst>
              <a:ext uri="{FF2B5EF4-FFF2-40B4-BE49-F238E27FC236}">
                <a16:creationId xmlns:a16="http://schemas.microsoft.com/office/drawing/2014/main" id="{5A3EF8B2-FAAC-86A7-AB0E-9A61CC6AFB0E}"/>
              </a:ext>
            </a:extLst>
          </p:cNvPr>
          <p:cNvSpPr/>
          <p:nvPr/>
        </p:nvSpPr>
        <p:spPr>
          <a:xfrm>
            <a:off x="8314641" y="6300612"/>
            <a:ext cx="1712686" cy="416450"/>
          </a:xfrm>
          <a:prstGeom prst="flowChartAlternateProcess">
            <a:avLst/>
          </a:prstGeom>
          <a:solidFill>
            <a:srgbClr val="DDBFC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Spark or Copilot: medium risk. This use may fall within policy provided certain conditions are met.</a:t>
            </a:r>
          </a:p>
        </p:txBody>
      </p:sp>
      <p:sp>
        <p:nvSpPr>
          <p:cNvPr id="278" name="Alternative Process 277">
            <a:extLst>
              <a:ext uri="{FF2B5EF4-FFF2-40B4-BE49-F238E27FC236}">
                <a16:creationId xmlns:a16="http://schemas.microsoft.com/office/drawing/2014/main" id="{91B1DCD2-9864-592B-C857-2480DF2FA94B}"/>
              </a:ext>
            </a:extLst>
          </p:cNvPr>
          <p:cNvSpPr/>
          <p:nvPr/>
        </p:nvSpPr>
        <p:spPr>
          <a:xfrm>
            <a:off x="10400616" y="6207385"/>
            <a:ext cx="1712686" cy="602903"/>
          </a:xfrm>
          <a:prstGeom prst="flowChartAlternateProcess">
            <a:avLst/>
          </a:prstGeom>
          <a:solidFill>
            <a:srgbClr val="DDBFC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There are very limited circumstances in which third-party material may be used with these tools, and you must be sure one of these applies.</a:t>
            </a:r>
          </a:p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more information see 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 and copyright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09ED97B4-8A8E-1760-F2BD-AA24B21836CB}"/>
              </a:ext>
            </a:extLst>
          </p:cNvPr>
          <p:cNvCxnSpPr>
            <a:cxnSpLocks/>
            <a:stCxn id="178" idx="3"/>
            <a:endCxn id="275" idx="1"/>
          </p:cNvCxnSpPr>
          <p:nvPr/>
        </p:nvCxnSpPr>
        <p:spPr>
          <a:xfrm flipV="1">
            <a:off x="7722728" y="5929706"/>
            <a:ext cx="591913" cy="209089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>
            <a:extLst>
              <a:ext uri="{FF2B5EF4-FFF2-40B4-BE49-F238E27FC236}">
                <a16:creationId xmlns:a16="http://schemas.microsoft.com/office/drawing/2014/main" id="{019B785B-8D87-DD9F-03DE-EA17211A323D}"/>
              </a:ext>
            </a:extLst>
          </p:cNvPr>
          <p:cNvCxnSpPr>
            <a:cxnSpLocks/>
            <a:stCxn id="178" idx="3"/>
            <a:endCxn id="277" idx="1"/>
          </p:cNvCxnSpPr>
          <p:nvPr/>
        </p:nvCxnSpPr>
        <p:spPr>
          <a:xfrm>
            <a:off x="7722728" y="6138795"/>
            <a:ext cx="591913" cy="370042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id="{236E5D7D-E83B-5625-8349-3901BCA87CF2}"/>
              </a:ext>
            </a:extLst>
          </p:cNvPr>
          <p:cNvCxnSpPr>
            <a:cxnSpLocks/>
            <a:stCxn id="277" idx="3"/>
            <a:endCxn id="278" idx="1"/>
          </p:cNvCxnSpPr>
          <p:nvPr/>
        </p:nvCxnSpPr>
        <p:spPr>
          <a:xfrm>
            <a:off x="10027327" y="6508837"/>
            <a:ext cx="373289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Alternative Process 291">
            <a:extLst>
              <a:ext uri="{FF2B5EF4-FFF2-40B4-BE49-F238E27FC236}">
                <a16:creationId xmlns:a16="http://schemas.microsoft.com/office/drawing/2014/main" id="{EEDB0F31-E754-3AD6-B92A-ADF1B0E337D0}"/>
              </a:ext>
            </a:extLst>
          </p:cNvPr>
          <p:cNvSpPr/>
          <p:nvPr/>
        </p:nvSpPr>
        <p:spPr>
          <a:xfrm>
            <a:off x="10400616" y="533513"/>
            <a:ext cx="1712686" cy="602903"/>
          </a:xfrm>
          <a:prstGeom prst="flowChartAlternateProcess">
            <a:avLst/>
          </a:prstGeom>
          <a:solidFill>
            <a:srgbClr val="DDBFC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be aware if you are working with 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confidential or restricted data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Copilot may process data outside of Australia, as may some large language models available within Spark.</a:t>
            </a:r>
          </a:p>
        </p:txBody>
      </p:sp>
      <p:cxnSp>
        <p:nvCxnSpPr>
          <p:cNvPr id="293" name="Straight Arrow Connector 292">
            <a:extLst>
              <a:ext uri="{FF2B5EF4-FFF2-40B4-BE49-F238E27FC236}">
                <a16:creationId xmlns:a16="http://schemas.microsoft.com/office/drawing/2014/main" id="{CEC391A7-744B-780F-B4CE-2AED1E81D766}"/>
              </a:ext>
            </a:extLst>
          </p:cNvPr>
          <p:cNvCxnSpPr>
            <a:cxnSpLocks/>
            <a:stCxn id="206" idx="3"/>
            <a:endCxn id="23" idx="1"/>
          </p:cNvCxnSpPr>
          <p:nvPr/>
        </p:nvCxnSpPr>
        <p:spPr>
          <a:xfrm>
            <a:off x="10027327" y="2676797"/>
            <a:ext cx="373289" cy="8013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>
            <a:extLst>
              <a:ext uri="{FF2B5EF4-FFF2-40B4-BE49-F238E27FC236}">
                <a16:creationId xmlns:a16="http://schemas.microsoft.com/office/drawing/2014/main" id="{5046F226-B7E8-B5C4-4703-89B3239CAA13}"/>
              </a:ext>
            </a:extLst>
          </p:cNvPr>
          <p:cNvCxnSpPr>
            <a:cxnSpLocks/>
            <a:stCxn id="250" idx="3"/>
            <a:endCxn id="292" idx="1"/>
          </p:cNvCxnSpPr>
          <p:nvPr/>
        </p:nvCxnSpPr>
        <p:spPr>
          <a:xfrm flipV="1">
            <a:off x="10027327" y="834965"/>
            <a:ext cx="373289" cy="4383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lternative Process 22">
            <a:extLst>
              <a:ext uri="{FF2B5EF4-FFF2-40B4-BE49-F238E27FC236}">
                <a16:creationId xmlns:a16="http://schemas.microsoft.com/office/drawing/2014/main" id="{AC1D6CD2-1DDC-B4C1-F8BA-E75D18631531}"/>
              </a:ext>
            </a:extLst>
          </p:cNvPr>
          <p:cNvSpPr/>
          <p:nvPr/>
        </p:nvSpPr>
        <p:spPr>
          <a:xfrm>
            <a:off x="10400616" y="2383358"/>
            <a:ext cx="1712686" cy="602903"/>
          </a:xfrm>
          <a:prstGeom prst="flowChartAlternateProcess">
            <a:avLst/>
          </a:prstGeom>
          <a:solidFill>
            <a:srgbClr val="DDBFC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Please be aware if you are working with 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confidential or restricted data</a:t>
            </a:r>
            <a:r>
              <a:rPr lang="en-AU" sz="60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 Copilot may process data outside of Australia, as may some large language models available within Spark.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F2C30C-5CB5-88F0-0DC4-9BB1321EC01E}"/>
              </a:ext>
            </a:extLst>
          </p:cNvPr>
          <p:cNvSpPr txBox="1"/>
          <p:nvPr/>
        </p:nvSpPr>
        <p:spPr>
          <a:xfrm>
            <a:off x="140677" y="147132"/>
            <a:ext cx="349347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Using GenAI at work – what to think about when selecting a tool </a:t>
            </a:r>
          </a:p>
        </p:txBody>
      </p:sp>
    </p:spTree>
    <p:extLst>
      <p:ext uri="{BB962C8B-B14F-4D97-AF65-F5344CB8AC3E}">
        <p14:creationId xmlns:p14="http://schemas.microsoft.com/office/powerpoint/2010/main" val="2455680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FC26-036E-EFBE-9260-BDF75E70D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 3">
            <a:extLst>
              <a:ext uri="{FF2B5EF4-FFF2-40B4-BE49-F238E27FC236}">
                <a16:creationId xmlns:a16="http://schemas.microsoft.com/office/drawing/2014/main" id="{E168FA9D-6D5A-76C2-22B1-A6F4750963D2}"/>
              </a:ext>
            </a:extLst>
          </p:cNvPr>
          <p:cNvSpPr/>
          <p:nvPr/>
        </p:nvSpPr>
        <p:spPr>
          <a:xfrm>
            <a:off x="950662" y="2936334"/>
            <a:ext cx="1080000" cy="1080000"/>
          </a:xfrm>
          <a:prstGeom prst="flowChart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What will you do with the output of the </a:t>
            </a:r>
            <a:r>
              <a:rPr kumimoji="0" lang="en-A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genAI</a:t>
            </a: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 tool?</a:t>
            </a:r>
          </a:p>
        </p:txBody>
      </p:sp>
      <p:sp>
        <p:nvSpPr>
          <p:cNvPr id="10" name="Alternative Process 9">
            <a:extLst>
              <a:ext uri="{FF2B5EF4-FFF2-40B4-BE49-F238E27FC236}">
                <a16:creationId xmlns:a16="http://schemas.microsoft.com/office/drawing/2014/main" id="{4D19049F-73D9-81EA-AD5A-6CFCACBFCF46}"/>
              </a:ext>
            </a:extLst>
          </p:cNvPr>
          <p:cNvSpPr/>
          <p:nvPr/>
        </p:nvSpPr>
        <p:spPr>
          <a:xfrm>
            <a:off x="3276223" y="164337"/>
            <a:ext cx="1800000" cy="1440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ctr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Make decisions</a:t>
            </a:r>
          </a:p>
          <a:p>
            <a:pPr marL="0" marR="0" lvl="0" indent="0" algn="ctr" defTabSz="914400" rtl="0" eaLnBrk="1" fontAlgn="ctr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For example, in admissions, employment and strategic investments.</a:t>
            </a:r>
          </a:p>
        </p:txBody>
      </p:sp>
      <p:sp>
        <p:nvSpPr>
          <p:cNvPr id="11" name="Alternative Process 10">
            <a:extLst>
              <a:ext uri="{FF2B5EF4-FFF2-40B4-BE49-F238E27FC236}">
                <a16:creationId xmlns:a16="http://schemas.microsoft.com/office/drawing/2014/main" id="{F7598367-FFA4-6319-19A6-4CF51FF2EF19}"/>
              </a:ext>
            </a:extLst>
          </p:cNvPr>
          <p:cNvSpPr/>
          <p:nvPr/>
        </p:nvSpPr>
        <p:spPr>
          <a:xfrm>
            <a:off x="3195616" y="2756334"/>
            <a:ext cx="1800000" cy="1440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Create material sent out on behalf of the University.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Examples would include: student notices and communications, media releases, web content, marketing copy, donor letters, government correspondence, position descriptions, job advertisements, reports.</a:t>
            </a:r>
          </a:p>
        </p:txBody>
      </p:sp>
      <p:sp>
        <p:nvSpPr>
          <p:cNvPr id="13" name="Alternative Process 12">
            <a:extLst>
              <a:ext uri="{FF2B5EF4-FFF2-40B4-BE49-F238E27FC236}">
                <a16:creationId xmlns:a16="http://schemas.microsoft.com/office/drawing/2014/main" id="{1D762BF2-F6DD-5288-BB1F-B1697E4CAA52}"/>
              </a:ext>
            </a:extLst>
          </p:cNvPr>
          <p:cNvSpPr/>
          <p:nvPr/>
        </p:nvSpPr>
        <p:spPr>
          <a:xfrm>
            <a:off x="3276223" y="5253663"/>
            <a:ext cx="1800000" cy="1440000"/>
          </a:xfrm>
          <a:prstGeom prst="flowChartAlternateProcess">
            <a:avLst/>
          </a:prstGeom>
          <a:solidFill>
            <a:srgbClr val="A3E4F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Use internally</a:t>
            </a:r>
            <a:br>
              <a:rPr kumimoji="0" lang="en-AU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</a:b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Examples include meeting minutes, agendas, reports, reviews, discussion papers.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04BE59B-3FDE-E524-606B-16AAF601C1BF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 flipV="1">
            <a:off x="2030662" y="884337"/>
            <a:ext cx="1245561" cy="2591997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D18CD5D-4DF4-8873-288B-9715E68D1D7A}"/>
              </a:ext>
            </a:extLst>
          </p:cNvPr>
          <p:cNvCxnSpPr>
            <a:cxnSpLocks/>
            <a:stCxn id="4" idx="3"/>
            <a:endCxn id="11" idx="1"/>
          </p:cNvCxnSpPr>
          <p:nvPr/>
        </p:nvCxnSpPr>
        <p:spPr>
          <a:xfrm>
            <a:off x="2030662" y="3476334"/>
            <a:ext cx="1164954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34C1ED1-6436-86BD-E9B4-EDE592831BC1}"/>
              </a:ext>
            </a:extLst>
          </p:cNvPr>
          <p:cNvCxnSpPr>
            <a:cxnSpLocks/>
            <a:stCxn id="4" idx="3"/>
            <a:endCxn id="13" idx="1"/>
          </p:cNvCxnSpPr>
          <p:nvPr/>
        </p:nvCxnSpPr>
        <p:spPr>
          <a:xfrm>
            <a:off x="2030662" y="3476334"/>
            <a:ext cx="1245561" cy="2497329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C46E3C5-E69B-B7F5-BC9F-0CFD61321DA9}"/>
              </a:ext>
            </a:extLst>
          </p:cNvPr>
          <p:cNvCxnSpPr>
            <a:cxnSpLocks/>
            <a:stCxn id="10" idx="3"/>
            <a:endCxn id="251" idx="1"/>
          </p:cNvCxnSpPr>
          <p:nvPr/>
        </p:nvCxnSpPr>
        <p:spPr>
          <a:xfrm flipV="1">
            <a:off x="5076223" y="884336"/>
            <a:ext cx="1019777" cy="1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650DC47-5089-7D76-3B95-A565E1D69A53}"/>
              </a:ext>
            </a:extLst>
          </p:cNvPr>
          <p:cNvCxnSpPr>
            <a:cxnSpLocks/>
            <a:stCxn id="11" idx="3"/>
            <a:endCxn id="36" idx="1"/>
          </p:cNvCxnSpPr>
          <p:nvPr/>
        </p:nvCxnSpPr>
        <p:spPr>
          <a:xfrm>
            <a:off x="4995616" y="3476334"/>
            <a:ext cx="1100384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3CF8499-00EE-17BD-BC90-9719E831D721}"/>
              </a:ext>
            </a:extLst>
          </p:cNvPr>
          <p:cNvCxnSpPr>
            <a:cxnSpLocks/>
            <a:stCxn id="13" idx="3"/>
            <a:endCxn id="35" idx="1"/>
          </p:cNvCxnSpPr>
          <p:nvPr/>
        </p:nvCxnSpPr>
        <p:spPr>
          <a:xfrm>
            <a:off x="5076223" y="5973663"/>
            <a:ext cx="1019777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Alternative Process 206">
            <a:extLst>
              <a:ext uri="{FF2B5EF4-FFF2-40B4-BE49-F238E27FC236}">
                <a16:creationId xmlns:a16="http://schemas.microsoft.com/office/drawing/2014/main" id="{B9D55749-69E6-653D-7912-B70AE2E14181}"/>
              </a:ext>
            </a:extLst>
          </p:cNvPr>
          <p:cNvSpPr/>
          <p:nvPr/>
        </p:nvSpPr>
        <p:spPr>
          <a:xfrm>
            <a:off x="8996384" y="2756334"/>
            <a:ext cx="1800000" cy="1440000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Regardless of what AI tool is used, consider creating a record to </a:t>
            </a:r>
            <a:b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</a:b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provide transparency and </a:t>
            </a:r>
            <a:b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</a:b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accountability on how the AI tool has been used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  <a:hlinkClick r:id="rId2"/>
              </a:rPr>
              <a:t>Start this process</a:t>
            </a: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.</a:t>
            </a:r>
          </a:p>
        </p:txBody>
      </p:sp>
      <p:sp>
        <p:nvSpPr>
          <p:cNvPr id="251" name="Alternative Process 250">
            <a:extLst>
              <a:ext uri="{FF2B5EF4-FFF2-40B4-BE49-F238E27FC236}">
                <a16:creationId xmlns:a16="http://schemas.microsoft.com/office/drawing/2014/main" id="{501D5369-2A39-1359-6617-B5D8847C4238}"/>
              </a:ext>
            </a:extLst>
          </p:cNvPr>
          <p:cNvSpPr/>
          <p:nvPr/>
        </p:nvSpPr>
        <p:spPr>
          <a:xfrm>
            <a:off x="6096000" y="164336"/>
            <a:ext cx="1800000" cy="1440000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Ensure you understand the output of the tool and the possible impact of biases. Make sure that a staff member reviews outputs carefully and remains responsible for all decisions made, recording their reasoning appropriately.</a:t>
            </a:r>
          </a:p>
        </p:txBody>
      </p:sp>
      <p:sp>
        <p:nvSpPr>
          <p:cNvPr id="33" name="Alternative Process 32">
            <a:extLst>
              <a:ext uri="{FF2B5EF4-FFF2-40B4-BE49-F238E27FC236}">
                <a16:creationId xmlns:a16="http://schemas.microsoft.com/office/drawing/2014/main" id="{83701861-F199-E812-36D4-5CE904D70BE0}"/>
              </a:ext>
            </a:extLst>
          </p:cNvPr>
          <p:cNvSpPr/>
          <p:nvPr/>
        </p:nvSpPr>
        <p:spPr>
          <a:xfrm>
            <a:off x="8996384" y="164336"/>
            <a:ext cx="1800000" cy="1440000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Regardless of what AI tool is used, ensure individuals are informed about the use of automated decision-making, and make a record to provide transparency and accountability on how the AI tool has been used.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  <a:hlinkClick r:id="rId2"/>
              </a:rPr>
              <a:t>Start this process</a:t>
            </a: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.</a:t>
            </a:r>
          </a:p>
        </p:txBody>
      </p:sp>
      <p:sp>
        <p:nvSpPr>
          <p:cNvPr id="35" name="Alternative Process 34">
            <a:extLst>
              <a:ext uri="{FF2B5EF4-FFF2-40B4-BE49-F238E27FC236}">
                <a16:creationId xmlns:a16="http://schemas.microsoft.com/office/drawing/2014/main" id="{45BD4693-8646-7053-E57A-A4B0D12A51B8}"/>
              </a:ext>
            </a:extLst>
          </p:cNvPr>
          <p:cNvSpPr/>
          <p:nvPr/>
        </p:nvSpPr>
        <p:spPr>
          <a:xfrm>
            <a:off x="6096000" y="5253663"/>
            <a:ext cx="1800000" cy="1440000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Make sure outputs are reviewed carefully by a staff member for quality and accuracy, and that tool use is acknowledged where appropriate. Staff remain responsible for the quality of their work.</a:t>
            </a:r>
          </a:p>
        </p:txBody>
      </p:sp>
      <p:sp>
        <p:nvSpPr>
          <p:cNvPr id="36" name="Alternative Process 35">
            <a:extLst>
              <a:ext uri="{FF2B5EF4-FFF2-40B4-BE49-F238E27FC236}">
                <a16:creationId xmlns:a16="http://schemas.microsoft.com/office/drawing/2014/main" id="{93749C9D-6F42-9A5B-6158-96ACD1CEDC0A}"/>
              </a:ext>
            </a:extLst>
          </p:cNvPr>
          <p:cNvSpPr/>
          <p:nvPr/>
        </p:nvSpPr>
        <p:spPr>
          <a:xfrm>
            <a:off x="6096000" y="2756334"/>
            <a:ext cx="1800000" cy="1440000"/>
          </a:xfrm>
          <a:prstGeom prst="flowChartAlternateProcess">
            <a:avLst/>
          </a:prstGeom>
          <a:solidFill>
            <a:srgbClr val="FFEA9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t>Make sure that all tool outputs that are intended to be shared or published in some way are reviewed and quality checked by a staff member. Staff remain responsible for the quality and accuracy of all material. Consider carefully the potential for reputational risk to the University when approving material.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EE040E3-1B9B-16CD-B5D9-82D6976D1FBE}"/>
              </a:ext>
            </a:extLst>
          </p:cNvPr>
          <p:cNvCxnSpPr>
            <a:cxnSpLocks/>
            <a:stCxn id="251" idx="3"/>
            <a:endCxn id="33" idx="1"/>
          </p:cNvCxnSpPr>
          <p:nvPr/>
        </p:nvCxnSpPr>
        <p:spPr>
          <a:xfrm>
            <a:off x="7896000" y="884336"/>
            <a:ext cx="1100384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20C5669-524E-7BFA-764E-25ACF45ED0D2}"/>
              </a:ext>
            </a:extLst>
          </p:cNvPr>
          <p:cNvCxnSpPr>
            <a:cxnSpLocks/>
            <a:stCxn id="36" idx="3"/>
            <a:endCxn id="207" idx="1"/>
          </p:cNvCxnSpPr>
          <p:nvPr/>
        </p:nvCxnSpPr>
        <p:spPr>
          <a:xfrm>
            <a:off x="7896000" y="3476334"/>
            <a:ext cx="1100384" cy="0"/>
          </a:xfrm>
          <a:prstGeom prst="straightConnector1">
            <a:avLst/>
          </a:prstGeom>
          <a:ln w="12700">
            <a:solidFill>
              <a:srgbClr val="000F4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5D3691-78FB-F27D-6B5B-3ADF34D2B9E7}"/>
              </a:ext>
            </a:extLst>
          </p:cNvPr>
          <p:cNvSpPr txBox="1"/>
          <p:nvPr/>
        </p:nvSpPr>
        <p:spPr>
          <a:xfrm>
            <a:off x="72737" y="162417"/>
            <a:ext cx="312288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Using GenAI at work – what to consider when using outputs</a:t>
            </a:r>
          </a:p>
        </p:txBody>
      </p:sp>
    </p:spTree>
    <p:extLst>
      <p:ext uri="{BB962C8B-B14F-4D97-AF65-F5344CB8AC3E}">
        <p14:creationId xmlns:p14="http://schemas.microsoft.com/office/powerpoint/2010/main" val="106119442"/>
      </p:ext>
    </p:extLst>
  </p:cSld>
  <p:clrMapOvr>
    <a:masterClrMapping/>
  </p:clrMapOvr>
</p:sld>
</file>

<file path=ppt/theme/theme1.xml><?xml version="1.0" encoding="utf-8"?>
<a:theme xmlns:a="http://schemas.openxmlformats.org/drawingml/2006/main" name="lato fo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to font" id="{8914CE85-EF55-1946-A36F-324E3CCEFCCF}" vid="{72D665F7-8C09-264B-98BB-3ED59EA51A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6288</TotalTime>
  <Words>988</Words>
  <Application>Microsoft Office PowerPoint</Application>
  <PresentationFormat>Widescreen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Lato</vt:lpstr>
      <vt:lpstr>Source Sans Pro</vt:lpstr>
      <vt:lpstr>lato font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Collett</dc:creator>
  <cp:lastModifiedBy>Kasey Cashin</cp:lastModifiedBy>
  <cp:revision>8</cp:revision>
  <dcterms:created xsi:type="dcterms:W3CDTF">2020-05-15T02:46:01Z</dcterms:created>
  <dcterms:modified xsi:type="dcterms:W3CDTF">2025-07-22T23:13:55Z</dcterms:modified>
</cp:coreProperties>
</file>