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486" r:id="rId2"/>
    <p:sldId id="256" r:id="rId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YzRTEnD7n2a4P/RzJ+3SGQ==" hashData="EVk7iHICkuKbrjetE9sKbEZHHq8ergHKWrTL0eZiot0ezOrtGMCEDqVnkCcGONdcS0Qp58w0DKtla1clN0tbg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6D80"/>
    <a:srgbClr val="73234B"/>
    <a:srgbClr val="965A78"/>
    <a:srgbClr val="809DAA"/>
    <a:srgbClr val="FADEEF"/>
    <a:srgbClr val="EB7BBE"/>
    <a:srgbClr val="EBEBEB"/>
    <a:srgbClr val="59595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178" autoAdjust="0"/>
    <p:restoredTop sz="86451" autoAdjust="0"/>
  </p:normalViewPr>
  <p:slideViewPr>
    <p:cSldViewPr snapToGrid="0">
      <p:cViewPr varScale="1">
        <p:scale>
          <a:sx n="66" d="100"/>
          <a:sy n="66" d="100"/>
        </p:scale>
        <p:origin x="2376" y="21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unimelbcloud-my.sharepoint.com/personal/jessica_riordan_unimelb_edu_au/Documents/Desktop/Graphs%20for%20STEF.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unimelbcloud-my.sharepoint.com/personal/jessica_riordan_unimelb_edu_au/Documents/Desktop/Graphs%20for%20STEF.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unimelbcloud-my.sharepoint.com/personal/jessica_riordan_unimelb_edu_au/Documents/Desktop/Graphs%20for%20STEF.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Sheet1!$I$1</c:f>
              <c:strCache>
                <c:ptCount val="1"/>
                <c:pt idx="0">
                  <c:v>Frequency</c:v>
                </c:pt>
              </c:strCache>
            </c:strRef>
          </c:tx>
          <c:spPr>
            <a:solidFill>
              <a:srgbClr val="406D80"/>
            </a:solidFill>
            <a:ln>
              <a:noFill/>
            </a:ln>
            <a:effectLst/>
          </c:spPr>
          <c:invertIfNegative val="0"/>
          <c:cat>
            <c:strRef>
              <c:f>Sheet1!$H$2:$H$17</c:f>
              <c:strCache>
                <c:ptCount val="16"/>
                <c:pt idx="0">
                  <c:v>17-19</c:v>
                </c:pt>
                <c:pt idx="1">
                  <c:v>20-22</c:v>
                </c:pt>
                <c:pt idx="2">
                  <c:v>23-25</c:v>
                </c:pt>
                <c:pt idx="3">
                  <c:v>26-28</c:v>
                </c:pt>
                <c:pt idx="4">
                  <c:v>29-31</c:v>
                </c:pt>
                <c:pt idx="5">
                  <c:v>32-34</c:v>
                </c:pt>
                <c:pt idx="6">
                  <c:v>35-37</c:v>
                </c:pt>
                <c:pt idx="7">
                  <c:v>38-40</c:v>
                </c:pt>
                <c:pt idx="8">
                  <c:v>41-43</c:v>
                </c:pt>
                <c:pt idx="9">
                  <c:v>44-46</c:v>
                </c:pt>
                <c:pt idx="10">
                  <c:v>47-49</c:v>
                </c:pt>
                <c:pt idx="11">
                  <c:v>50-52</c:v>
                </c:pt>
                <c:pt idx="12">
                  <c:v>53-55</c:v>
                </c:pt>
                <c:pt idx="13">
                  <c:v>56-58</c:v>
                </c:pt>
                <c:pt idx="14">
                  <c:v>59-61</c:v>
                </c:pt>
                <c:pt idx="15">
                  <c:v>62-64</c:v>
                </c:pt>
              </c:strCache>
            </c:strRef>
          </c:cat>
          <c:val>
            <c:numRef>
              <c:f>Sheet1!$I$2:$I$17</c:f>
              <c:numCache>
                <c:formatCode>General</c:formatCode>
                <c:ptCount val="16"/>
                <c:pt idx="0">
                  <c:v>62</c:v>
                </c:pt>
                <c:pt idx="1">
                  <c:v>124</c:v>
                </c:pt>
                <c:pt idx="2">
                  <c:v>94</c:v>
                </c:pt>
                <c:pt idx="3">
                  <c:v>61</c:v>
                </c:pt>
                <c:pt idx="4">
                  <c:v>36</c:v>
                </c:pt>
                <c:pt idx="5">
                  <c:v>35</c:v>
                </c:pt>
                <c:pt idx="6">
                  <c:v>21</c:v>
                </c:pt>
                <c:pt idx="7">
                  <c:v>7</c:v>
                </c:pt>
                <c:pt idx="8">
                  <c:v>14</c:v>
                </c:pt>
                <c:pt idx="9">
                  <c:v>4</c:v>
                </c:pt>
                <c:pt idx="10">
                  <c:v>9</c:v>
                </c:pt>
                <c:pt idx="11">
                  <c:v>8</c:v>
                </c:pt>
                <c:pt idx="12">
                  <c:v>7</c:v>
                </c:pt>
                <c:pt idx="13">
                  <c:v>1</c:v>
                </c:pt>
                <c:pt idx="14">
                  <c:v>4</c:v>
                </c:pt>
                <c:pt idx="15">
                  <c:v>1</c:v>
                </c:pt>
              </c:numCache>
            </c:numRef>
          </c:val>
          <c:extLst>
            <c:ext xmlns:c16="http://schemas.microsoft.com/office/drawing/2014/chart" uri="{C3380CC4-5D6E-409C-BE32-E72D297353CC}">
              <c16:uniqueId val="{00000000-2A7A-44D5-A6BF-103AC5306DC0}"/>
            </c:ext>
          </c:extLst>
        </c:ser>
        <c:dLbls>
          <c:showLegendKey val="0"/>
          <c:showVal val="0"/>
          <c:showCatName val="0"/>
          <c:showSerName val="0"/>
          <c:showPercent val="0"/>
          <c:showBubbleSize val="0"/>
        </c:dLbls>
        <c:gapWidth val="5"/>
        <c:overlap val="-27"/>
        <c:axId val="1439187568"/>
        <c:axId val="1439182288"/>
      </c:barChart>
      <c:catAx>
        <c:axId val="143918756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39182288"/>
        <c:crosses val="autoZero"/>
        <c:auto val="1"/>
        <c:lblAlgn val="ctr"/>
        <c:lblOffset val="100"/>
        <c:noMultiLvlLbl val="0"/>
      </c:catAx>
      <c:valAx>
        <c:axId val="1439182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39187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965A78"/>
              </a:solidFill>
              <a:ln w="19050">
                <a:solidFill>
                  <a:schemeClr val="lt1"/>
                </a:solidFill>
              </a:ln>
              <a:effectLst/>
            </c:spPr>
            <c:extLst>
              <c:ext xmlns:c16="http://schemas.microsoft.com/office/drawing/2014/chart" uri="{C3380CC4-5D6E-409C-BE32-E72D297353CC}">
                <c16:uniqueId val="{00000001-DB8B-48C4-B681-C8B87B81DA51}"/>
              </c:ext>
            </c:extLst>
          </c:dPt>
          <c:dPt>
            <c:idx val="1"/>
            <c:bubble3D val="0"/>
            <c:spPr>
              <a:solidFill>
                <a:srgbClr val="809DAA"/>
              </a:solidFill>
              <a:ln w="19050">
                <a:solidFill>
                  <a:schemeClr val="lt1"/>
                </a:solidFill>
              </a:ln>
              <a:effectLst/>
            </c:spPr>
            <c:extLst>
              <c:ext xmlns:c16="http://schemas.microsoft.com/office/drawing/2014/chart" uri="{C3380CC4-5D6E-409C-BE32-E72D297353CC}">
                <c16:uniqueId val="{00000002-DB8B-48C4-B681-C8B87B81DA51}"/>
              </c:ext>
            </c:extLst>
          </c:dPt>
          <c:dPt>
            <c:idx val="2"/>
            <c:bubble3D val="0"/>
            <c:spPr>
              <a:solidFill>
                <a:srgbClr val="406D80"/>
              </a:solidFill>
              <a:ln w="19050">
                <a:solidFill>
                  <a:schemeClr val="lt1"/>
                </a:solidFill>
              </a:ln>
              <a:effectLst/>
            </c:spPr>
            <c:extLst>
              <c:ext xmlns:c16="http://schemas.microsoft.com/office/drawing/2014/chart" uri="{C3380CC4-5D6E-409C-BE32-E72D297353CC}">
                <c16:uniqueId val="{00000003-DB8B-48C4-B681-C8B87B81DA51}"/>
              </c:ext>
            </c:extLst>
          </c:dPt>
          <c:dPt>
            <c:idx val="3"/>
            <c:bubble3D val="0"/>
            <c:spPr>
              <a:solidFill>
                <a:srgbClr val="EB7BBE"/>
              </a:solidFill>
              <a:ln w="19050">
                <a:solidFill>
                  <a:schemeClr val="lt1"/>
                </a:solidFill>
              </a:ln>
              <a:effectLst/>
            </c:spPr>
            <c:extLst>
              <c:ext xmlns:c16="http://schemas.microsoft.com/office/drawing/2014/chart" uri="{C3380CC4-5D6E-409C-BE32-E72D297353CC}">
                <c16:uniqueId val="{00000004-DB8B-48C4-B681-C8B87B81DA51}"/>
              </c:ext>
            </c:extLst>
          </c:dPt>
          <c:dPt>
            <c:idx val="4"/>
            <c:bubble3D val="0"/>
            <c:spPr>
              <a:solidFill>
                <a:srgbClr val="003C55"/>
              </a:solidFill>
              <a:ln w="19050">
                <a:solidFill>
                  <a:schemeClr val="lt1"/>
                </a:solidFill>
              </a:ln>
              <a:effectLst/>
            </c:spPr>
            <c:extLst>
              <c:ext xmlns:c16="http://schemas.microsoft.com/office/drawing/2014/chart" uri="{C3380CC4-5D6E-409C-BE32-E72D297353CC}">
                <c16:uniqueId val="{00000005-DB8B-48C4-B681-C8B87B81DA51}"/>
              </c:ext>
            </c:extLst>
          </c:dPt>
          <c:cat>
            <c:strRef>
              <c:f>Sheet1!$A$2:$A$6</c:f>
              <c:strCache>
                <c:ptCount val="5"/>
                <c:pt idx="0">
                  <c:v>Woman (71%)</c:v>
                </c:pt>
                <c:pt idx="1">
                  <c:v>Man (17%)</c:v>
                </c:pt>
                <c:pt idx="2">
                  <c:v>Non-binary/Gender queer (10%)</c:v>
                </c:pt>
                <c:pt idx="3">
                  <c:v>Prefer not to answer (1%)</c:v>
                </c:pt>
                <c:pt idx="4">
                  <c:v>Prefer a different term (1%)</c:v>
                </c:pt>
              </c:strCache>
            </c:strRef>
          </c:cat>
          <c:val>
            <c:numRef>
              <c:f>Sheet1!$B$2:$B$6</c:f>
              <c:numCache>
                <c:formatCode>General</c:formatCode>
                <c:ptCount val="5"/>
                <c:pt idx="0" formatCode="0.00%">
                  <c:v>0.70699999999999996</c:v>
                </c:pt>
                <c:pt idx="1">
                  <c:v>0.17</c:v>
                </c:pt>
                <c:pt idx="2">
                  <c:v>9.9000000000000005E-2</c:v>
                </c:pt>
                <c:pt idx="3">
                  <c:v>1.4E-2</c:v>
                </c:pt>
                <c:pt idx="4">
                  <c:v>0.01</c:v>
                </c:pt>
              </c:numCache>
            </c:numRef>
          </c:val>
          <c:extLst>
            <c:ext xmlns:c16="http://schemas.microsoft.com/office/drawing/2014/chart" uri="{C3380CC4-5D6E-409C-BE32-E72D297353CC}">
              <c16:uniqueId val="{00000000-DB8B-48C4-B681-C8B87B81DA51}"/>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62374982977328319"/>
          <c:y val="9.6123269689964153E-2"/>
          <c:w val="0.37625015100570208"/>
          <c:h val="0.5963061274058919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965A78"/>
            </a:solidFill>
            <a:ln>
              <a:noFill/>
            </a:ln>
            <a:effectLst/>
          </c:spPr>
          <c:invertIfNegative val="0"/>
          <c:cat>
            <c:strRef>
              <c:f>'[Graphs for STEF.xlsx]Sheet1'!$A$72:$A$76</c:f>
              <c:strCache>
                <c:ptCount val="5"/>
                <c:pt idx="0">
                  <c:v>Strongly disagree</c:v>
                </c:pt>
                <c:pt idx="1">
                  <c:v>Disagree</c:v>
                </c:pt>
                <c:pt idx="2">
                  <c:v>Neither disagree nor agree</c:v>
                </c:pt>
                <c:pt idx="3">
                  <c:v>Agree</c:v>
                </c:pt>
                <c:pt idx="4">
                  <c:v>Strongly agree </c:v>
                </c:pt>
              </c:strCache>
            </c:strRef>
          </c:cat>
          <c:val>
            <c:numRef>
              <c:f>'[Graphs for STEF.xlsx]Sheet1'!$B$72:$B$76</c:f>
              <c:numCache>
                <c:formatCode>General</c:formatCode>
                <c:ptCount val="5"/>
                <c:pt idx="0">
                  <c:v>5.6</c:v>
                </c:pt>
                <c:pt idx="1">
                  <c:v>23</c:v>
                </c:pt>
                <c:pt idx="2">
                  <c:v>23.3</c:v>
                </c:pt>
                <c:pt idx="3">
                  <c:v>34.799999999999997</c:v>
                </c:pt>
                <c:pt idx="4">
                  <c:v>13.2</c:v>
                </c:pt>
              </c:numCache>
            </c:numRef>
          </c:val>
          <c:extLst>
            <c:ext xmlns:c16="http://schemas.microsoft.com/office/drawing/2014/chart" uri="{C3380CC4-5D6E-409C-BE32-E72D297353CC}">
              <c16:uniqueId val="{00000000-AC07-4C2C-9041-1621A2107B37}"/>
            </c:ext>
          </c:extLst>
        </c:ser>
        <c:dLbls>
          <c:showLegendKey val="0"/>
          <c:showVal val="0"/>
          <c:showCatName val="0"/>
          <c:showSerName val="0"/>
          <c:showPercent val="0"/>
          <c:showBubbleSize val="0"/>
        </c:dLbls>
        <c:gapWidth val="5"/>
        <c:overlap val="-27"/>
        <c:axId val="819259488"/>
        <c:axId val="819265248"/>
      </c:barChart>
      <c:catAx>
        <c:axId val="819259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9265248"/>
        <c:crosses val="autoZero"/>
        <c:auto val="1"/>
        <c:lblAlgn val="ctr"/>
        <c:lblOffset val="100"/>
        <c:noMultiLvlLbl val="0"/>
      </c:catAx>
      <c:valAx>
        <c:axId val="8192652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9259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EB7BBE"/>
            </a:solidFill>
            <a:ln>
              <a:noFill/>
            </a:ln>
            <a:effectLst/>
          </c:spPr>
          <c:invertIfNegative val="0"/>
          <c:cat>
            <c:strRef>
              <c:f>'[Graphs for STEF.xlsx]Sheet1'!$A$62:$A$66</c:f>
              <c:strCache>
                <c:ptCount val="5"/>
                <c:pt idx="0">
                  <c:v>Strongly disagree</c:v>
                </c:pt>
                <c:pt idx="1">
                  <c:v>Disagree</c:v>
                </c:pt>
                <c:pt idx="2">
                  <c:v>Neither disagree nor agree</c:v>
                </c:pt>
                <c:pt idx="3">
                  <c:v>Agree</c:v>
                </c:pt>
                <c:pt idx="4">
                  <c:v>Strongly agree </c:v>
                </c:pt>
              </c:strCache>
            </c:strRef>
          </c:cat>
          <c:val>
            <c:numRef>
              <c:f>'[Graphs for STEF.xlsx]Sheet1'!$B$62:$B$66</c:f>
              <c:numCache>
                <c:formatCode>General</c:formatCode>
                <c:ptCount val="5"/>
                <c:pt idx="0">
                  <c:v>6</c:v>
                </c:pt>
                <c:pt idx="1">
                  <c:v>23.8</c:v>
                </c:pt>
                <c:pt idx="2">
                  <c:v>22.7</c:v>
                </c:pt>
                <c:pt idx="3">
                  <c:v>32.299999999999997</c:v>
                </c:pt>
                <c:pt idx="4">
                  <c:v>15.2</c:v>
                </c:pt>
              </c:numCache>
            </c:numRef>
          </c:val>
          <c:extLst>
            <c:ext xmlns:c16="http://schemas.microsoft.com/office/drawing/2014/chart" uri="{C3380CC4-5D6E-409C-BE32-E72D297353CC}">
              <c16:uniqueId val="{00000000-1C68-4A36-ABBA-20244C615119}"/>
            </c:ext>
          </c:extLst>
        </c:ser>
        <c:dLbls>
          <c:showLegendKey val="0"/>
          <c:showVal val="0"/>
          <c:showCatName val="0"/>
          <c:showSerName val="0"/>
          <c:showPercent val="0"/>
          <c:showBubbleSize val="0"/>
        </c:dLbls>
        <c:gapWidth val="5"/>
        <c:overlap val="-27"/>
        <c:axId val="1499962864"/>
        <c:axId val="1499954224"/>
      </c:barChart>
      <c:catAx>
        <c:axId val="14999628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9954224"/>
        <c:crosses val="autoZero"/>
        <c:auto val="1"/>
        <c:lblAlgn val="ctr"/>
        <c:lblOffset val="100"/>
        <c:noMultiLvlLbl val="0"/>
      </c:catAx>
      <c:valAx>
        <c:axId val="1499954224"/>
        <c:scaling>
          <c:orientation val="minMax"/>
          <c:max val="4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99628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809DAA"/>
            </a:solidFill>
            <a:ln>
              <a:noFill/>
            </a:ln>
            <a:effectLst/>
          </c:spPr>
          <c:invertIfNegative val="0"/>
          <c:cat>
            <c:strRef>
              <c:f>'[Graphs for STEF.xlsx]Sheet1'!$A$410:$A$414</c:f>
              <c:strCache>
                <c:ptCount val="5"/>
                <c:pt idx="0">
                  <c:v>Strongly disagree</c:v>
                </c:pt>
                <c:pt idx="1">
                  <c:v>Disagree</c:v>
                </c:pt>
                <c:pt idx="2">
                  <c:v>Neither disagree nor agree</c:v>
                </c:pt>
                <c:pt idx="3">
                  <c:v>Agree</c:v>
                </c:pt>
                <c:pt idx="4">
                  <c:v>Strongly agree </c:v>
                </c:pt>
              </c:strCache>
            </c:strRef>
          </c:cat>
          <c:val>
            <c:numRef>
              <c:f>'[Graphs for STEF.xlsx]Sheet1'!$B$410:$B$414</c:f>
              <c:numCache>
                <c:formatCode>General</c:formatCode>
                <c:ptCount val="5"/>
                <c:pt idx="0">
                  <c:v>4.0999999999999996</c:v>
                </c:pt>
                <c:pt idx="1">
                  <c:v>9.8000000000000007</c:v>
                </c:pt>
                <c:pt idx="2">
                  <c:v>17.100000000000001</c:v>
                </c:pt>
                <c:pt idx="3">
                  <c:v>39.799999999999997</c:v>
                </c:pt>
                <c:pt idx="4">
                  <c:v>27.6</c:v>
                </c:pt>
              </c:numCache>
            </c:numRef>
          </c:val>
          <c:extLst>
            <c:ext xmlns:c16="http://schemas.microsoft.com/office/drawing/2014/chart" uri="{C3380CC4-5D6E-409C-BE32-E72D297353CC}">
              <c16:uniqueId val="{00000000-6C52-4787-9FFF-56F568A9DD12}"/>
            </c:ext>
          </c:extLst>
        </c:ser>
        <c:dLbls>
          <c:showLegendKey val="0"/>
          <c:showVal val="0"/>
          <c:showCatName val="0"/>
          <c:showSerName val="0"/>
          <c:showPercent val="0"/>
          <c:showBubbleSize val="0"/>
        </c:dLbls>
        <c:gapWidth val="5"/>
        <c:overlap val="-27"/>
        <c:axId val="861561664"/>
        <c:axId val="861562144"/>
      </c:barChart>
      <c:catAx>
        <c:axId val="86156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1562144"/>
        <c:crosses val="autoZero"/>
        <c:auto val="1"/>
        <c:lblAlgn val="ctr"/>
        <c:lblOffset val="100"/>
        <c:noMultiLvlLbl val="0"/>
      </c:catAx>
      <c:valAx>
        <c:axId val="861562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1561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A3D368-1B11-430C-A668-212EEB0EB979}" type="datetimeFigureOut">
              <a:rPr lang="en-AU" smtClean="0"/>
              <a:t>13/8/2024</a:t>
            </a:fld>
            <a:endParaRPr lang="en-AU"/>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8099B1-909F-40B2-AB34-07BF5EF2C266}" type="slidenum">
              <a:rPr lang="en-AU" smtClean="0"/>
              <a:t>‹#›</a:t>
            </a:fld>
            <a:endParaRPr lang="en-AU"/>
          </a:p>
        </p:txBody>
      </p:sp>
    </p:spTree>
    <p:extLst>
      <p:ext uri="{BB962C8B-B14F-4D97-AF65-F5344CB8AC3E}">
        <p14:creationId xmlns:p14="http://schemas.microsoft.com/office/powerpoint/2010/main" val="334528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5A593CC-2149-4E6C-BC3C-0044C280ECB2}" type="slidenum">
              <a:rPr lang="en-AU" smtClean="0"/>
              <a:pPr/>
              <a:t>1</a:t>
            </a:fld>
            <a:endParaRPr lang="en-AU"/>
          </a:p>
        </p:txBody>
      </p:sp>
    </p:spTree>
    <p:extLst>
      <p:ext uri="{BB962C8B-B14F-4D97-AF65-F5344CB8AC3E}">
        <p14:creationId xmlns:p14="http://schemas.microsoft.com/office/powerpoint/2010/main" val="185249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08099B1-909F-40B2-AB34-07BF5EF2C266}" type="slidenum">
              <a:rPr lang="en-AU" smtClean="0"/>
              <a:t>2</a:t>
            </a:fld>
            <a:endParaRPr lang="en-AU"/>
          </a:p>
        </p:txBody>
      </p:sp>
    </p:spTree>
    <p:extLst>
      <p:ext uri="{BB962C8B-B14F-4D97-AF65-F5344CB8AC3E}">
        <p14:creationId xmlns:p14="http://schemas.microsoft.com/office/powerpoint/2010/main" val="816996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en-US"/>
              <a:t>Click to edit Master title style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B97BDA-AF31-4A0F-9F0B-F6D9F08220C2}" type="datetimeFigureOut">
              <a:rPr lang="en-AU" smtClean="0"/>
              <a:t>13/8/2024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F6D6AF6-B6F2-41B9-AF6D-5942EF3D93F9}" type="slidenum">
              <a:rPr lang="en-AU" smtClean="0"/>
              <a:t>‹#›</a:t>
            </a:fld>
            <a:endParaRPr lang="en-AU"/>
          </a:p>
        </p:txBody>
      </p:sp>
    </p:spTree>
    <p:extLst>
      <p:ext uri="{BB962C8B-B14F-4D97-AF65-F5344CB8AC3E}">
        <p14:creationId xmlns:p14="http://schemas.microsoft.com/office/powerpoint/2010/main" val="3810467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B97BDA-AF31-4A0F-9F0B-F6D9F08220C2}" type="datetimeFigureOut">
              <a:rPr lang="en-AU" smtClean="0"/>
              <a:t>13/8/2024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F6D6AF6-B6F2-41B9-AF6D-5942EF3D93F9}" type="slidenum">
              <a:rPr lang="en-AU" smtClean="0"/>
              <a:t>‹#›</a:t>
            </a:fld>
            <a:endParaRPr lang="en-AU"/>
          </a:p>
        </p:txBody>
      </p:sp>
    </p:spTree>
    <p:extLst>
      <p:ext uri="{BB962C8B-B14F-4D97-AF65-F5344CB8AC3E}">
        <p14:creationId xmlns:p14="http://schemas.microsoft.com/office/powerpoint/2010/main" val="3802162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B97BDA-AF31-4A0F-9F0B-F6D9F08220C2}" type="datetimeFigureOut">
              <a:rPr lang="en-AU" smtClean="0"/>
              <a:t>13/8/2024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F6D6AF6-B6F2-41B9-AF6D-5942EF3D93F9}" type="slidenum">
              <a:rPr lang="en-AU" smtClean="0"/>
              <a:t>‹#›</a:t>
            </a:fld>
            <a:endParaRPr lang="en-AU"/>
          </a:p>
        </p:txBody>
      </p:sp>
    </p:spTree>
    <p:extLst>
      <p:ext uri="{BB962C8B-B14F-4D97-AF65-F5344CB8AC3E}">
        <p14:creationId xmlns:p14="http://schemas.microsoft.com/office/powerpoint/2010/main" val="2681684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lvl1pPr>
              <a:defRPr>
                <a:solidFill>
                  <a:schemeClr val="bg2"/>
                </a:solidFill>
              </a:defRPr>
            </a:lvl1pPr>
          </a:lstStyle>
          <a:p>
            <a:r>
              <a:rPr lang="en-AU"/>
              <a:t>[Insert Identifier] | [Insert Report Title]</a:t>
            </a:r>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214291" y="2915780"/>
            <a:ext cx="7131094" cy="6662038"/>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p:txBody>
          <a:bodyPr/>
          <a:lstStyle>
            <a:lvl1pPr>
              <a:defRPr>
                <a:solidFill>
                  <a:schemeClr val="bg2"/>
                </a:solidFill>
              </a:defRPr>
            </a:lvl1pPr>
          </a:lstStyle>
          <a:p>
            <a:r>
              <a:rPr lang="en-AU"/>
              <a:t>Page [</a:t>
            </a:r>
            <a:fld id="{29D5CE74-914C-4689-99FC-1AEF49CE2B47}" type="slidenum">
              <a:rPr smtClean="0"/>
              <a:pPr/>
              <a:t>‹#›</a:t>
            </a:fld>
            <a:r>
              <a:t>]</a:t>
            </a:r>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AU"/>
          </a:p>
        </p:txBody>
      </p:sp>
    </p:spTree>
    <p:extLst>
      <p:ext uri="{BB962C8B-B14F-4D97-AF65-F5344CB8AC3E}">
        <p14:creationId xmlns:p14="http://schemas.microsoft.com/office/powerpoint/2010/main" val="2000013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B97BDA-AF31-4A0F-9F0B-F6D9F08220C2}" type="datetimeFigureOut">
              <a:rPr lang="en-AU" smtClean="0"/>
              <a:t>13/8/2024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F6D6AF6-B6F2-41B9-AF6D-5942EF3D93F9}" type="slidenum">
              <a:rPr lang="en-AU" smtClean="0"/>
              <a:t>‹#›</a:t>
            </a:fld>
            <a:endParaRPr lang="en-AU"/>
          </a:p>
        </p:txBody>
      </p:sp>
    </p:spTree>
    <p:extLst>
      <p:ext uri="{BB962C8B-B14F-4D97-AF65-F5344CB8AC3E}">
        <p14:creationId xmlns:p14="http://schemas.microsoft.com/office/powerpoint/2010/main" val="3841377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en-US"/>
              <a:t>Click to edit Master title style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tint val="82000"/>
                  </a:schemeClr>
                </a:solidFill>
              </a:defRPr>
            </a:lvl1pPr>
            <a:lvl2pPr marL="377967" indent="0">
              <a:buNone/>
              <a:defRPr sz="1653">
                <a:solidFill>
                  <a:schemeClr val="tx1">
                    <a:tint val="82000"/>
                  </a:schemeClr>
                </a:solidFill>
              </a:defRPr>
            </a:lvl2pPr>
            <a:lvl3pPr marL="755934" indent="0">
              <a:buNone/>
              <a:defRPr sz="1488">
                <a:solidFill>
                  <a:schemeClr val="tx1">
                    <a:tint val="82000"/>
                  </a:schemeClr>
                </a:solidFill>
              </a:defRPr>
            </a:lvl3pPr>
            <a:lvl4pPr marL="1133902" indent="0">
              <a:buNone/>
              <a:defRPr sz="1323">
                <a:solidFill>
                  <a:schemeClr val="tx1">
                    <a:tint val="82000"/>
                  </a:schemeClr>
                </a:solidFill>
              </a:defRPr>
            </a:lvl4pPr>
            <a:lvl5pPr marL="1511869" indent="0">
              <a:buNone/>
              <a:defRPr sz="1323">
                <a:solidFill>
                  <a:schemeClr val="tx1">
                    <a:tint val="82000"/>
                  </a:schemeClr>
                </a:solidFill>
              </a:defRPr>
            </a:lvl5pPr>
            <a:lvl6pPr marL="1889836" indent="0">
              <a:buNone/>
              <a:defRPr sz="1323">
                <a:solidFill>
                  <a:schemeClr val="tx1">
                    <a:tint val="82000"/>
                  </a:schemeClr>
                </a:solidFill>
              </a:defRPr>
            </a:lvl6pPr>
            <a:lvl7pPr marL="2267803" indent="0">
              <a:buNone/>
              <a:defRPr sz="1323">
                <a:solidFill>
                  <a:schemeClr val="tx1">
                    <a:tint val="82000"/>
                  </a:schemeClr>
                </a:solidFill>
              </a:defRPr>
            </a:lvl7pPr>
            <a:lvl8pPr marL="2645771" indent="0">
              <a:buNone/>
              <a:defRPr sz="1323">
                <a:solidFill>
                  <a:schemeClr val="tx1">
                    <a:tint val="82000"/>
                  </a:schemeClr>
                </a:solidFill>
              </a:defRPr>
            </a:lvl8pPr>
            <a:lvl9pPr marL="3023738" indent="0">
              <a:buNone/>
              <a:defRPr sz="1323">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B97BDA-AF31-4A0F-9F0B-F6D9F08220C2}" type="datetimeFigureOut">
              <a:rPr lang="en-AU" smtClean="0"/>
              <a:t>13/8/2024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F6D6AF6-B6F2-41B9-AF6D-5942EF3D93F9}" type="slidenum">
              <a:rPr lang="en-AU" smtClean="0"/>
              <a:t>‹#›</a:t>
            </a:fld>
            <a:endParaRPr lang="en-AU"/>
          </a:p>
        </p:txBody>
      </p:sp>
    </p:spTree>
    <p:extLst>
      <p:ext uri="{BB962C8B-B14F-4D97-AF65-F5344CB8AC3E}">
        <p14:creationId xmlns:p14="http://schemas.microsoft.com/office/powerpoint/2010/main" val="1393842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B97BDA-AF31-4A0F-9F0B-F6D9F08220C2}" type="datetimeFigureOut">
              <a:rPr lang="en-AU" smtClean="0"/>
              <a:t>13/8/2024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F6D6AF6-B6F2-41B9-AF6D-5942EF3D93F9}" type="slidenum">
              <a:rPr lang="en-AU" smtClean="0"/>
              <a:t>‹#›</a:t>
            </a:fld>
            <a:endParaRPr lang="en-AU"/>
          </a:p>
        </p:txBody>
      </p:sp>
    </p:spTree>
    <p:extLst>
      <p:ext uri="{BB962C8B-B14F-4D97-AF65-F5344CB8AC3E}">
        <p14:creationId xmlns:p14="http://schemas.microsoft.com/office/powerpoint/2010/main" val="629188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en-US"/>
              <a:t>Click to edit Master title style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US"/>
              <a:t>Click to edit Master text styles</a:t>
            </a:r>
          </a:p>
        </p:txBody>
      </p:sp>
      <p:sp>
        <p:nvSpPr>
          <p:cNvPr id="4" name="Content Placeholder 3"/>
          <p:cNvSpPr>
            <a:spLocks noGrp="1"/>
          </p:cNvSpPr>
          <p:nvPr>
            <p:ph sz="half" idx="2"/>
          </p:nvPr>
        </p:nvSpPr>
        <p:spPr>
          <a:xfrm>
            <a:off x="520713" y="3905482"/>
            <a:ext cx="3198096" cy="574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US"/>
              <a:t>Click to edit Master text styles</a:t>
            </a:r>
          </a:p>
        </p:txBody>
      </p:sp>
      <p:sp>
        <p:nvSpPr>
          <p:cNvPr id="6" name="Content Placeholder 5"/>
          <p:cNvSpPr>
            <a:spLocks noGrp="1"/>
          </p:cNvSpPr>
          <p:nvPr>
            <p:ph sz="quarter" idx="4"/>
          </p:nvPr>
        </p:nvSpPr>
        <p:spPr>
          <a:xfrm>
            <a:off x="3827086" y="3905482"/>
            <a:ext cx="3213847" cy="574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B97BDA-AF31-4A0F-9F0B-F6D9F08220C2}" type="datetimeFigureOut">
              <a:rPr lang="en-AU" smtClean="0"/>
              <a:t>13/8/2024</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6F6D6AF6-B6F2-41B9-AF6D-5942EF3D93F9}" type="slidenum">
              <a:rPr lang="en-AU" smtClean="0"/>
              <a:t>‹#›</a:t>
            </a:fld>
            <a:endParaRPr lang="en-AU"/>
          </a:p>
        </p:txBody>
      </p:sp>
    </p:spTree>
    <p:extLst>
      <p:ext uri="{BB962C8B-B14F-4D97-AF65-F5344CB8AC3E}">
        <p14:creationId xmlns:p14="http://schemas.microsoft.com/office/powerpoint/2010/main" val="357820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B97BDA-AF31-4A0F-9F0B-F6D9F08220C2}" type="datetimeFigureOut">
              <a:rPr lang="en-AU" smtClean="0"/>
              <a:t>13/8/2024</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6F6D6AF6-B6F2-41B9-AF6D-5942EF3D93F9}" type="slidenum">
              <a:rPr lang="en-AU" smtClean="0"/>
              <a:t>‹#›</a:t>
            </a:fld>
            <a:endParaRPr lang="en-AU"/>
          </a:p>
        </p:txBody>
      </p:sp>
    </p:spTree>
    <p:extLst>
      <p:ext uri="{BB962C8B-B14F-4D97-AF65-F5344CB8AC3E}">
        <p14:creationId xmlns:p14="http://schemas.microsoft.com/office/powerpoint/2010/main" val="2064820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B97BDA-AF31-4A0F-9F0B-F6D9F08220C2}" type="datetimeFigureOut">
              <a:rPr lang="en-AU" smtClean="0"/>
              <a:t>13/8/2024</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6F6D6AF6-B6F2-41B9-AF6D-5942EF3D93F9}" type="slidenum">
              <a:rPr lang="en-AU" smtClean="0"/>
              <a:t>‹#›</a:t>
            </a:fld>
            <a:endParaRPr lang="en-AU"/>
          </a:p>
        </p:txBody>
      </p:sp>
    </p:spTree>
    <p:extLst>
      <p:ext uri="{BB962C8B-B14F-4D97-AF65-F5344CB8AC3E}">
        <p14:creationId xmlns:p14="http://schemas.microsoft.com/office/powerpoint/2010/main" val="2222142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US"/>
              <a:t>Click to edit Master title style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a:t>Click to edit Master text styles</a:t>
            </a:r>
          </a:p>
        </p:txBody>
      </p:sp>
      <p:sp>
        <p:nvSpPr>
          <p:cNvPr id="5" name="Date Placeholder 4"/>
          <p:cNvSpPr>
            <a:spLocks noGrp="1"/>
          </p:cNvSpPr>
          <p:nvPr>
            <p:ph type="dt" sz="half" idx="10"/>
          </p:nvPr>
        </p:nvSpPr>
        <p:spPr/>
        <p:txBody>
          <a:bodyPr/>
          <a:lstStyle/>
          <a:p>
            <a:fld id="{0AB97BDA-AF31-4A0F-9F0B-F6D9F08220C2}" type="datetimeFigureOut">
              <a:rPr lang="en-AU" smtClean="0"/>
              <a:t>13/8/2024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F6D6AF6-B6F2-41B9-AF6D-5942EF3D93F9}" type="slidenum">
              <a:rPr lang="en-AU" smtClean="0"/>
              <a:t>‹#›</a:t>
            </a:fld>
            <a:endParaRPr lang="en-AU"/>
          </a:p>
        </p:txBody>
      </p:sp>
    </p:spTree>
    <p:extLst>
      <p:ext uri="{BB962C8B-B14F-4D97-AF65-F5344CB8AC3E}">
        <p14:creationId xmlns:p14="http://schemas.microsoft.com/office/powerpoint/2010/main" val="147348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US"/>
              <a:t>Click to edit Master title style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en-US"/>
              <a:t>Click icon to add picture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a:t>Click to edit Master text styles</a:t>
            </a:r>
          </a:p>
        </p:txBody>
      </p:sp>
      <p:sp>
        <p:nvSpPr>
          <p:cNvPr id="5" name="Date Placeholder 4"/>
          <p:cNvSpPr>
            <a:spLocks noGrp="1"/>
          </p:cNvSpPr>
          <p:nvPr>
            <p:ph type="dt" sz="half" idx="10"/>
          </p:nvPr>
        </p:nvSpPr>
        <p:spPr/>
        <p:txBody>
          <a:bodyPr/>
          <a:lstStyle/>
          <a:p>
            <a:fld id="{0AB97BDA-AF31-4A0F-9F0B-F6D9F08220C2}" type="datetimeFigureOut">
              <a:rPr lang="en-AU" smtClean="0"/>
              <a:t>13/8/2024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F6D6AF6-B6F2-41B9-AF6D-5942EF3D93F9}" type="slidenum">
              <a:rPr lang="en-AU" smtClean="0"/>
              <a:t>‹#›</a:t>
            </a:fld>
            <a:endParaRPr lang="en-AU"/>
          </a:p>
        </p:txBody>
      </p:sp>
    </p:spTree>
    <p:extLst>
      <p:ext uri="{BB962C8B-B14F-4D97-AF65-F5344CB8AC3E}">
        <p14:creationId xmlns:p14="http://schemas.microsoft.com/office/powerpoint/2010/main" val="2086473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82000"/>
                  </a:schemeClr>
                </a:solidFill>
              </a:defRPr>
            </a:lvl1pPr>
          </a:lstStyle>
          <a:p>
            <a:fld id="{0AB97BDA-AF31-4A0F-9F0B-F6D9F08220C2}" type="datetimeFigureOut">
              <a:rPr lang="en-AU" smtClean="0"/>
              <a:t>13/8/2024</a:t>
            </a:fld>
            <a:endParaRPr lang="en-AU"/>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lang="en-AU"/>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82000"/>
                  </a:schemeClr>
                </a:solidFill>
              </a:defRPr>
            </a:lvl1pPr>
          </a:lstStyle>
          <a:p>
            <a:fld id="{6F6D6AF6-B6F2-41B9-AF6D-5942EF3D93F9}" type="slidenum">
              <a:rPr lang="en-AU" smtClean="0"/>
              <a:t>‹#›</a:t>
            </a:fld>
            <a:endParaRPr lang="en-AU"/>
          </a:p>
        </p:txBody>
      </p:sp>
    </p:spTree>
    <p:extLst>
      <p:ext uri="{BB962C8B-B14F-4D97-AF65-F5344CB8AC3E}">
        <p14:creationId xmlns:p14="http://schemas.microsoft.com/office/powerpoint/2010/main" val="27762722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1.png"/><Relationship Id="rId7"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chart" Target="../charts/chart5.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40" name="Title 4">
            <a:extLst>
              <a:ext uri="{FF2B5EF4-FFF2-40B4-BE49-F238E27FC236}">
                <a16:creationId xmlns:a16="http://schemas.microsoft.com/office/drawing/2014/main" id="{73426202-3556-2A18-DA30-4EE63AC501E1}"/>
              </a:ext>
            </a:extLst>
          </p:cNvPr>
          <p:cNvSpPr txBox="1">
            <a:spLocks noGrp="1"/>
          </p:cNvSpPr>
          <p:nvPr>
            <p:ph type="title" idx="4294967295"/>
          </p:nvPr>
        </p:nvSpPr>
        <p:spPr>
          <a:xfrm>
            <a:off x="538865" y="-8459"/>
            <a:ext cx="6464133" cy="20665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755934" rtl="0" eaLnBrk="1" latinLnBrk="0" hangingPunct="1">
              <a:lnSpc>
                <a:spcPct val="90000"/>
              </a:lnSpc>
              <a:spcBef>
                <a:spcPct val="0"/>
              </a:spcBef>
              <a:buNone/>
              <a:defRPr sz="3637" kern="1200">
                <a:solidFill>
                  <a:schemeClr val="bg2"/>
                </a:solidFill>
                <a:latin typeface="+mj-lt"/>
                <a:ea typeface="+mj-ea"/>
                <a:cs typeface="+mj-cs"/>
              </a:defRPr>
            </a:lvl1pPr>
          </a:lstStyle>
          <a:p>
            <a:pPr marL="0" marR="0" lvl="0" indent="0" algn="l" defTabSz="755934" rtl="0" eaLnBrk="1" fontAlgn="auto" latinLnBrk="0" hangingPunct="1">
              <a:lnSpc>
                <a:spcPct val="90000"/>
              </a:lnSpc>
              <a:spcBef>
                <a:spcPct val="0"/>
              </a:spcBef>
              <a:spcAft>
                <a:spcPts val="0"/>
              </a:spcAft>
              <a:buClrTx/>
              <a:buSzTx/>
              <a:buFontTx/>
              <a:buNone/>
              <a:tabLst/>
              <a:defRPr/>
            </a:pPr>
            <a:r>
              <a:rPr kumimoji="0" lang="en-AU" sz="3600" b="0" i="0" u="none" strike="noStrike" kern="1200" cap="none" spc="0" normalizeH="0" baseline="0" noProof="0" dirty="0">
                <a:ln>
                  <a:noFill/>
                </a:ln>
                <a:solidFill>
                  <a:srgbClr val="595959"/>
                </a:solidFill>
                <a:effectLst/>
                <a:uLnTx/>
                <a:uFillTx/>
                <a:latin typeface="+mj-lt"/>
                <a:ea typeface="+mj-ea"/>
                <a:cs typeface="+mj-cs"/>
              </a:rPr>
              <a:t>The UoM Neurodiversity Project: </a:t>
            </a:r>
          </a:p>
          <a:p>
            <a:pPr marL="0" marR="0" lvl="0" indent="0" algn="l" defTabSz="755934" rtl="0" eaLnBrk="1" fontAlgn="auto" latinLnBrk="0" hangingPunct="1">
              <a:lnSpc>
                <a:spcPct val="90000"/>
              </a:lnSpc>
              <a:spcBef>
                <a:spcPct val="0"/>
              </a:spcBef>
              <a:spcAft>
                <a:spcPts val="0"/>
              </a:spcAft>
              <a:buClrTx/>
              <a:buSzTx/>
              <a:buFontTx/>
              <a:buNone/>
              <a:tabLst/>
              <a:defRPr/>
            </a:pPr>
            <a:r>
              <a:rPr kumimoji="0" lang="en-AU" sz="3600" b="0" i="0" u="none" strike="noStrike" kern="1200" cap="none" spc="0" normalizeH="0" baseline="0" noProof="0" dirty="0">
                <a:ln>
                  <a:noFill/>
                </a:ln>
                <a:solidFill>
                  <a:srgbClr val="595959"/>
                </a:solidFill>
                <a:effectLst/>
                <a:uLnTx/>
                <a:uFillTx/>
                <a:latin typeface="+mj-lt"/>
                <a:ea typeface="+mj-ea"/>
                <a:cs typeface="+mj-cs"/>
              </a:rPr>
              <a:t>Student Needs-Analysis</a:t>
            </a:r>
          </a:p>
        </p:txBody>
      </p:sp>
      <p:sp>
        <p:nvSpPr>
          <p:cNvPr id="46" name="TextBox 45">
            <a:extLst>
              <a:ext uri="{FF2B5EF4-FFF2-40B4-BE49-F238E27FC236}">
                <a16:creationId xmlns:a16="http://schemas.microsoft.com/office/drawing/2014/main" id="{CA8AA8FA-FC17-365F-5B46-BE443EE9D2A9}"/>
              </a:ext>
            </a:extLst>
          </p:cNvPr>
          <p:cNvSpPr txBox="1"/>
          <p:nvPr/>
        </p:nvSpPr>
        <p:spPr>
          <a:xfrm>
            <a:off x="571529" y="1560531"/>
            <a:ext cx="6236346" cy="301621"/>
          </a:xfrm>
          <a:prstGeom prst="rect">
            <a:avLst/>
          </a:prstGeom>
          <a:noFill/>
        </p:spPr>
        <p:txBody>
          <a:bodyPr wrap="square" rtlCol="0">
            <a:spAutoFit/>
          </a:bodyPr>
          <a:lstStyle/>
          <a:p>
            <a:r>
              <a:rPr lang="en-AU" sz="1360" dirty="0">
                <a:solidFill>
                  <a:schemeClr val="tx1">
                    <a:lumMod val="65000"/>
                    <a:lumOff val="35000"/>
                  </a:schemeClr>
                </a:solidFill>
              </a:rPr>
              <a:t>Dr. Jessica Riordan, Dr. Sarah Timperley, Dr. Matthew Harrison</a:t>
            </a:r>
          </a:p>
        </p:txBody>
      </p:sp>
      <p:sp>
        <p:nvSpPr>
          <p:cNvPr id="16" name="TextBox 15">
            <a:extLst>
              <a:ext uri="{FF2B5EF4-FFF2-40B4-BE49-F238E27FC236}">
                <a16:creationId xmlns:a16="http://schemas.microsoft.com/office/drawing/2014/main" id="{22838F03-CCC1-C059-7356-AB4DDD1D0A45}"/>
              </a:ext>
            </a:extLst>
          </p:cNvPr>
          <p:cNvSpPr txBox="1"/>
          <p:nvPr/>
        </p:nvSpPr>
        <p:spPr>
          <a:xfrm>
            <a:off x="610000" y="2123346"/>
            <a:ext cx="1922315" cy="302262"/>
          </a:xfrm>
          <a:prstGeom prst="rect">
            <a:avLst/>
          </a:prstGeom>
          <a:noFill/>
        </p:spPr>
        <p:txBody>
          <a:bodyPr wrap="square" rtlCol="0">
            <a:spAutoFit/>
          </a:bodyPr>
          <a:lstStyle/>
          <a:p>
            <a:r>
              <a:rPr lang="en-AU" sz="1364" dirty="0"/>
              <a:t>Total Participants</a:t>
            </a:r>
          </a:p>
        </p:txBody>
      </p:sp>
      <p:sp>
        <p:nvSpPr>
          <p:cNvPr id="29" name="TextBox 28">
            <a:extLst>
              <a:ext uri="{FF2B5EF4-FFF2-40B4-BE49-F238E27FC236}">
                <a16:creationId xmlns:a16="http://schemas.microsoft.com/office/drawing/2014/main" id="{14763D15-7D5F-1DE1-ACFA-935C5DF86B6E}"/>
              </a:ext>
            </a:extLst>
          </p:cNvPr>
          <p:cNvSpPr txBox="1"/>
          <p:nvPr/>
        </p:nvSpPr>
        <p:spPr>
          <a:xfrm>
            <a:off x="513171" y="2422660"/>
            <a:ext cx="2034151" cy="1323439"/>
          </a:xfrm>
          <a:prstGeom prst="rect">
            <a:avLst/>
          </a:prstGeom>
          <a:noFill/>
        </p:spPr>
        <p:txBody>
          <a:bodyPr wrap="square">
            <a:spAutoFit/>
          </a:bodyPr>
          <a:lstStyle/>
          <a:p>
            <a:r>
              <a:rPr lang="en-AU" sz="8000" b="1" dirty="0">
                <a:solidFill>
                  <a:srgbClr val="965A78"/>
                </a:solidFill>
                <a:latin typeface="Glacial Indifference"/>
              </a:rPr>
              <a:t>539</a:t>
            </a:r>
            <a:endParaRPr lang="en-AU" sz="8000" dirty="0">
              <a:solidFill>
                <a:srgbClr val="965A78"/>
              </a:solidFill>
            </a:endParaRPr>
          </a:p>
        </p:txBody>
      </p:sp>
      <p:sp>
        <p:nvSpPr>
          <p:cNvPr id="35" name="TextBox 34">
            <a:extLst>
              <a:ext uri="{FF2B5EF4-FFF2-40B4-BE49-F238E27FC236}">
                <a16:creationId xmlns:a16="http://schemas.microsoft.com/office/drawing/2014/main" id="{07C6489E-214D-D521-EA2C-467F35529B64}"/>
              </a:ext>
            </a:extLst>
          </p:cNvPr>
          <p:cNvSpPr txBox="1"/>
          <p:nvPr/>
        </p:nvSpPr>
        <p:spPr>
          <a:xfrm>
            <a:off x="589173" y="3567970"/>
            <a:ext cx="1410135" cy="276999"/>
          </a:xfrm>
          <a:prstGeom prst="rect">
            <a:avLst/>
          </a:prstGeom>
          <a:noFill/>
        </p:spPr>
        <p:txBody>
          <a:bodyPr wrap="square" rtlCol="0">
            <a:spAutoFit/>
          </a:bodyPr>
          <a:lstStyle/>
          <a:p>
            <a:pPr algn="ctr"/>
            <a:r>
              <a:rPr lang="en-NZ" sz="1200" spc="-42" dirty="0">
                <a:solidFill>
                  <a:srgbClr val="2D2D2D"/>
                </a:solidFill>
                <a:latin typeface="Grotesque Light" panose="020B0604020202020204" pitchFamily="34" charset="0"/>
              </a:rPr>
              <a:t>UoM Students</a:t>
            </a:r>
          </a:p>
        </p:txBody>
      </p:sp>
      <p:sp>
        <p:nvSpPr>
          <p:cNvPr id="32" name="TextBox 31">
            <a:extLst>
              <a:ext uri="{FF2B5EF4-FFF2-40B4-BE49-F238E27FC236}">
                <a16:creationId xmlns:a16="http://schemas.microsoft.com/office/drawing/2014/main" id="{7D65FDC6-ECC8-7503-B8D4-A67879165B49}"/>
              </a:ext>
            </a:extLst>
          </p:cNvPr>
          <p:cNvSpPr txBox="1"/>
          <p:nvPr/>
        </p:nvSpPr>
        <p:spPr>
          <a:xfrm>
            <a:off x="2728544" y="2109576"/>
            <a:ext cx="1922315" cy="302262"/>
          </a:xfrm>
          <a:prstGeom prst="rect">
            <a:avLst/>
          </a:prstGeom>
          <a:noFill/>
        </p:spPr>
        <p:txBody>
          <a:bodyPr wrap="square" rtlCol="0">
            <a:spAutoFit/>
          </a:bodyPr>
          <a:lstStyle/>
          <a:p>
            <a:r>
              <a:rPr lang="en-AU" sz="1364" dirty="0"/>
              <a:t>Type of Enrolment</a:t>
            </a:r>
          </a:p>
        </p:txBody>
      </p:sp>
      <p:grpSp>
        <p:nvGrpSpPr>
          <p:cNvPr id="50" name="Group 49" descr="A pink icon of a person holding a computer stating that 189 of the participating students were undergraduates. And a teal icon of a person holding a computer stating that 269 of the student participants were postgraduates.">
            <a:extLst>
              <a:ext uri="{FF2B5EF4-FFF2-40B4-BE49-F238E27FC236}">
                <a16:creationId xmlns:a16="http://schemas.microsoft.com/office/drawing/2014/main" id="{3DB6C30F-1C4E-C762-07DC-CE8D99257B48}"/>
              </a:ext>
            </a:extLst>
          </p:cNvPr>
          <p:cNvGrpSpPr/>
          <p:nvPr/>
        </p:nvGrpSpPr>
        <p:grpSpPr>
          <a:xfrm>
            <a:off x="2600825" y="2348914"/>
            <a:ext cx="2118544" cy="1511376"/>
            <a:chOff x="2510073" y="2348287"/>
            <a:chExt cx="2118544" cy="1511376"/>
          </a:xfrm>
        </p:grpSpPr>
        <p:sp>
          <p:nvSpPr>
            <p:cNvPr id="12" name="TextBox 11">
              <a:extLst>
                <a:ext uri="{FF2B5EF4-FFF2-40B4-BE49-F238E27FC236}">
                  <a16:creationId xmlns:a16="http://schemas.microsoft.com/office/drawing/2014/main" id="{B66C161E-9583-D343-4EB7-A540348BC6AC}"/>
                </a:ext>
              </a:extLst>
            </p:cNvPr>
            <p:cNvSpPr txBox="1"/>
            <p:nvPr/>
          </p:nvSpPr>
          <p:spPr>
            <a:xfrm>
              <a:off x="2528435" y="3582664"/>
              <a:ext cx="1072185" cy="276999"/>
            </a:xfrm>
            <a:prstGeom prst="rect">
              <a:avLst/>
            </a:prstGeom>
            <a:noFill/>
          </p:spPr>
          <p:txBody>
            <a:bodyPr wrap="square" rtlCol="0">
              <a:spAutoFit/>
            </a:bodyPr>
            <a:lstStyle/>
            <a:p>
              <a:pPr algn="ctr"/>
              <a:r>
                <a:rPr lang="en-NZ" sz="1200" spc="-42" dirty="0">
                  <a:solidFill>
                    <a:srgbClr val="2D2D2D"/>
                  </a:solidFill>
                  <a:latin typeface="Grotesque Light" panose="020B0604020202020204" pitchFamily="34" charset="0"/>
                </a:rPr>
                <a:t>Undergrads</a:t>
              </a:r>
            </a:p>
          </p:txBody>
        </p:sp>
        <p:grpSp>
          <p:nvGrpSpPr>
            <p:cNvPr id="13" name="Group 12">
              <a:extLst>
                <a:ext uri="{FF2B5EF4-FFF2-40B4-BE49-F238E27FC236}">
                  <a16:creationId xmlns:a16="http://schemas.microsoft.com/office/drawing/2014/main" id="{153A326E-8966-CDD4-540D-FBA034E9DA32}"/>
                </a:ext>
              </a:extLst>
            </p:cNvPr>
            <p:cNvGrpSpPr/>
            <p:nvPr/>
          </p:nvGrpSpPr>
          <p:grpSpPr>
            <a:xfrm>
              <a:off x="2510073" y="2348287"/>
              <a:ext cx="1120356" cy="1200329"/>
              <a:chOff x="10411116" y="14659290"/>
              <a:chExt cx="6339655" cy="6339655"/>
            </a:xfrm>
            <a:solidFill>
              <a:srgbClr val="FF685B"/>
            </a:solidFill>
          </p:grpSpPr>
          <p:pic>
            <p:nvPicPr>
              <p:cNvPr id="14" name="Graphic 13" descr="Programmer">
                <a:extLst>
                  <a:ext uri="{FF2B5EF4-FFF2-40B4-BE49-F238E27FC236}">
                    <a16:creationId xmlns:a16="http://schemas.microsoft.com/office/drawing/2014/main" id="{67961EED-34C5-D597-8010-28A37A010DE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11116" y="14659290"/>
                <a:ext cx="6339655" cy="6339655"/>
              </a:xfrm>
              <a:prstGeom prst="rect">
                <a:avLst/>
              </a:prstGeom>
            </p:spPr>
          </p:pic>
          <p:sp>
            <p:nvSpPr>
              <p:cNvPr id="15" name="Rectangle 14">
                <a:extLst>
                  <a:ext uri="{FF2B5EF4-FFF2-40B4-BE49-F238E27FC236}">
                    <a16:creationId xmlns:a16="http://schemas.microsoft.com/office/drawing/2014/main" id="{EA3B3560-18E0-569C-75F8-75BB7EAC16A9}"/>
                  </a:ext>
                </a:extLst>
              </p:cNvPr>
              <p:cNvSpPr/>
              <p:nvPr/>
            </p:nvSpPr>
            <p:spPr>
              <a:xfrm>
                <a:off x="12434241" y="18678041"/>
                <a:ext cx="2290439" cy="1573031"/>
              </a:xfrm>
              <a:prstGeom prst="rect">
                <a:avLst/>
              </a:prstGeom>
              <a:solidFill>
                <a:srgbClr val="EB7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92" b="1" dirty="0">
                  <a:solidFill>
                    <a:schemeClr val="bg1"/>
                  </a:solidFill>
                </a:endParaRPr>
              </a:p>
            </p:txBody>
          </p:sp>
        </p:grpSp>
        <p:sp>
          <p:nvSpPr>
            <p:cNvPr id="19" name="TextBox 18">
              <a:extLst>
                <a:ext uri="{FF2B5EF4-FFF2-40B4-BE49-F238E27FC236}">
                  <a16:creationId xmlns:a16="http://schemas.microsoft.com/office/drawing/2014/main" id="{B6FB914D-9A9D-730D-BABC-2E282A146F63}"/>
                </a:ext>
              </a:extLst>
            </p:cNvPr>
            <p:cNvSpPr txBox="1"/>
            <p:nvPr/>
          </p:nvSpPr>
          <p:spPr>
            <a:xfrm>
              <a:off x="3600620" y="3578212"/>
              <a:ext cx="982691" cy="276999"/>
            </a:xfrm>
            <a:prstGeom prst="rect">
              <a:avLst/>
            </a:prstGeom>
            <a:noFill/>
          </p:spPr>
          <p:txBody>
            <a:bodyPr wrap="square" rtlCol="0">
              <a:spAutoFit/>
            </a:bodyPr>
            <a:lstStyle/>
            <a:p>
              <a:pPr algn="ctr"/>
              <a:r>
                <a:rPr lang="en-NZ" sz="1200" spc="-42" dirty="0">
                  <a:solidFill>
                    <a:srgbClr val="2D2D2D"/>
                  </a:solidFill>
                  <a:latin typeface="Grotesque Light" panose="020B0604020202020204" pitchFamily="34" charset="0"/>
                </a:rPr>
                <a:t>Postgrads</a:t>
              </a:r>
            </a:p>
          </p:txBody>
        </p:sp>
        <p:grpSp>
          <p:nvGrpSpPr>
            <p:cNvPr id="20" name="Group 19">
              <a:extLst>
                <a:ext uri="{FF2B5EF4-FFF2-40B4-BE49-F238E27FC236}">
                  <a16:creationId xmlns:a16="http://schemas.microsoft.com/office/drawing/2014/main" id="{9AF17F81-2BCA-AC6C-B3FA-54EFEB095FE0}"/>
                </a:ext>
              </a:extLst>
            </p:cNvPr>
            <p:cNvGrpSpPr/>
            <p:nvPr/>
          </p:nvGrpSpPr>
          <p:grpSpPr>
            <a:xfrm>
              <a:off x="3508261" y="2351325"/>
              <a:ext cx="1120356" cy="1197291"/>
              <a:chOff x="2898627" y="14608183"/>
              <a:chExt cx="6339655" cy="6339655"/>
            </a:xfrm>
            <a:solidFill>
              <a:srgbClr val="809DAA"/>
            </a:solidFill>
          </p:grpSpPr>
          <p:pic>
            <p:nvPicPr>
              <p:cNvPr id="21" name="Graphic 20" descr="Programmer">
                <a:extLst>
                  <a:ext uri="{FF2B5EF4-FFF2-40B4-BE49-F238E27FC236}">
                    <a16:creationId xmlns:a16="http://schemas.microsoft.com/office/drawing/2014/main" id="{3EFD10BD-2A07-BF51-EA56-1F211F4F406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98627" y="14608183"/>
                <a:ext cx="6339655" cy="6339655"/>
              </a:xfrm>
              <a:prstGeom prst="rect">
                <a:avLst/>
              </a:prstGeom>
            </p:spPr>
          </p:pic>
          <p:sp>
            <p:nvSpPr>
              <p:cNvPr id="22" name="Rectangle 21">
                <a:extLst>
                  <a:ext uri="{FF2B5EF4-FFF2-40B4-BE49-F238E27FC236}">
                    <a16:creationId xmlns:a16="http://schemas.microsoft.com/office/drawing/2014/main" id="{523F179B-EB76-8C0C-0A8E-CF2A053D0315}"/>
                  </a:ext>
                </a:extLst>
              </p:cNvPr>
              <p:cNvSpPr/>
              <p:nvPr/>
            </p:nvSpPr>
            <p:spPr>
              <a:xfrm>
                <a:off x="4842843" y="18667958"/>
                <a:ext cx="2448272" cy="14460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64" b="1" dirty="0">
                  <a:solidFill>
                    <a:srgbClr val="FF685B"/>
                  </a:solidFill>
                </a:endParaRPr>
              </a:p>
            </p:txBody>
          </p:sp>
        </p:grpSp>
        <p:sp>
          <p:nvSpPr>
            <p:cNvPr id="36" name="Rectangle 35">
              <a:extLst>
                <a:ext uri="{FF2B5EF4-FFF2-40B4-BE49-F238E27FC236}">
                  <a16:creationId xmlns:a16="http://schemas.microsoft.com/office/drawing/2014/main" id="{0ABC2044-69A3-58D2-5596-BBEB0B2EA009}"/>
                </a:ext>
              </a:extLst>
            </p:cNvPr>
            <p:cNvSpPr/>
            <p:nvPr/>
          </p:nvSpPr>
          <p:spPr>
            <a:xfrm>
              <a:off x="3830038" y="3162819"/>
              <a:ext cx="479627" cy="229040"/>
            </a:xfrm>
            <a:prstGeom prst="rect">
              <a:avLst/>
            </a:prstGeom>
            <a:solidFill>
              <a:srgbClr val="809DAA"/>
            </a:solidFill>
            <a:ln>
              <a:solidFill>
                <a:srgbClr val="809D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b="1" dirty="0">
                  <a:solidFill>
                    <a:srgbClr val="000F46"/>
                  </a:solidFill>
                </a:rPr>
                <a:t>269</a:t>
              </a:r>
            </a:p>
          </p:txBody>
        </p:sp>
        <p:sp>
          <p:nvSpPr>
            <p:cNvPr id="37" name="Rectangle 36">
              <a:extLst>
                <a:ext uri="{FF2B5EF4-FFF2-40B4-BE49-F238E27FC236}">
                  <a16:creationId xmlns:a16="http://schemas.microsoft.com/office/drawing/2014/main" id="{17C34681-1E2A-8710-7FA0-88086964463B}"/>
                </a:ext>
              </a:extLst>
            </p:cNvPr>
            <p:cNvSpPr/>
            <p:nvPr/>
          </p:nvSpPr>
          <p:spPr>
            <a:xfrm>
              <a:off x="2835140" y="3181122"/>
              <a:ext cx="469698" cy="192434"/>
            </a:xfrm>
            <a:prstGeom prst="rect">
              <a:avLst/>
            </a:prstGeom>
            <a:solidFill>
              <a:srgbClr val="EB7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b="1" dirty="0">
                  <a:solidFill>
                    <a:srgbClr val="000F46"/>
                  </a:solidFill>
                </a:rPr>
                <a:t>189</a:t>
              </a:r>
            </a:p>
          </p:txBody>
        </p:sp>
      </p:grpSp>
      <p:sp>
        <p:nvSpPr>
          <p:cNvPr id="47" name="TextBox 46">
            <a:extLst>
              <a:ext uri="{FF2B5EF4-FFF2-40B4-BE49-F238E27FC236}">
                <a16:creationId xmlns:a16="http://schemas.microsoft.com/office/drawing/2014/main" id="{E2AC901E-606A-B42C-185F-F53D92A2EE78}"/>
              </a:ext>
            </a:extLst>
          </p:cNvPr>
          <p:cNvSpPr txBox="1"/>
          <p:nvPr/>
        </p:nvSpPr>
        <p:spPr>
          <a:xfrm>
            <a:off x="4963673" y="2108965"/>
            <a:ext cx="1922315" cy="302262"/>
          </a:xfrm>
          <a:prstGeom prst="rect">
            <a:avLst/>
          </a:prstGeom>
          <a:noFill/>
        </p:spPr>
        <p:txBody>
          <a:bodyPr wrap="square" rtlCol="0">
            <a:spAutoFit/>
          </a:bodyPr>
          <a:lstStyle/>
          <a:p>
            <a:r>
              <a:rPr lang="en-AU" sz="1364" dirty="0"/>
              <a:t>Number of Faculties</a:t>
            </a:r>
          </a:p>
        </p:txBody>
      </p:sp>
      <p:sp>
        <p:nvSpPr>
          <p:cNvPr id="8" name="TextBox 7">
            <a:extLst>
              <a:ext uri="{FF2B5EF4-FFF2-40B4-BE49-F238E27FC236}">
                <a16:creationId xmlns:a16="http://schemas.microsoft.com/office/drawing/2014/main" id="{78C37604-B870-0216-E9A0-F1E4511BF0DD}"/>
              </a:ext>
              <a:ext uri="{C183D7F6-B498-43B3-948B-1728B52AA6E4}">
                <adec:decorative xmlns:adec="http://schemas.microsoft.com/office/drawing/2017/decorative" val="0"/>
              </a:ext>
            </a:extLst>
          </p:cNvPr>
          <p:cNvSpPr txBox="1"/>
          <p:nvPr/>
        </p:nvSpPr>
        <p:spPr>
          <a:xfrm>
            <a:off x="5537928" y="2342010"/>
            <a:ext cx="1708862" cy="1323439"/>
          </a:xfrm>
          <a:prstGeom prst="rect">
            <a:avLst/>
          </a:prstGeom>
          <a:noFill/>
        </p:spPr>
        <p:txBody>
          <a:bodyPr wrap="square">
            <a:spAutoFit/>
          </a:bodyPr>
          <a:lstStyle/>
          <a:p>
            <a:r>
              <a:rPr lang="en-AU" sz="8000" b="1" dirty="0">
                <a:solidFill>
                  <a:srgbClr val="965A78"/>
                </a:solidFill>
                <a:latin typeface="Glacial Indifference"/>
              </a:rPr>
              <a:t>9</a:t>
            </a:r>
            <a:endParaRPr lang="en-AU" sz="8000" dirty="0">
              <a:solidFill>
                <a:srgbClr val="965A78"/>
              </a:solidFill>
            </a:endParaRPr>
          </a:p>
        </p:txBody>
      </p:sp>
      <p:cxnSp>
        <p:nvCxnSpPr>
          <p:cNvPr id="18" name="Straight Connector 17">
            <a:extLst>
              <a:ext uri="{FF2B5EF4-FFF2-40B4-BE49-F238E27FC236}">
                <a16:creationId xmlns:a16="http://schemas.microsoft.com/office/drawing/2014/main" id="{6938595C-F922-2B7B-5434-2C47A0CF0C3F}"/>
              </a:ext>
              <a:ext uri="{C183D7F6-B498-43B3-948B-1728B52AA6E4}">
                <adec:decorative xmlns:adec="http://schemas.microsoft.com/office/drawing/2017/decorative" val="1"/>
              </a:ext>
            </a:extLst>
          </p:cNvPr>
          <p:cNvCxnSpPr>
            <a:cxnSpLocks/>
          </p:cNvCxnSpPr>
          <p:nvPr/>
        </p:nvCxnSpPr>
        <p:spPr>
          <a:xfrm flipV="1">
            <a:off x="598337" y="2403254"/>
            <a:ext cx="1714845" cy="1602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9EBBC03-1417-DB35-FCEA-AA8F34CC52D1}"/>
              </a:ext>
            </a:extLst>
          </p:cNvPr>
          <p:cNvSpPr txBox="1"/>
          <p:nvPr/>
        </p:nvSpPr>
        <p:spPr>
          <a:xfrm>
            <a:off x="667997" y="4007759"/>
            <a:ext cx="1922315" cy="302262"/>
          </a:xfrm>
          <a:prstGeom prst="rect">
            <a:avLst/>
          </a:prstGeom>
          <a:noFill/>
        </p:spPr>
        <p:txBody>
          <a:bodyPr wrap="square" rtlCol="0">
            <a:spAutoFit/>
          </a:bodyPr>
          <a:lstStyle/>
          <a:p>
            <a:r>
              <a:rPr lang="en-AU" sz="1364" dirty="0"/>
              <a:t>Age</a:t>
            </a:r>
          </a:p>
        </p:txBody>
      </p:sp>
      <p:graphicFrame>
        <p:nvGraphicFramePr>
          <p:cNvPr id="6" name="Chart 5" descr="Graph showing the range of ages, from 17 to 63. Most participants were in their 20s.&#10;">
            <a:extLst>
              <a:ext uri="{FF2B5EF4-FFF2-40B4-BE49-F238E27FC236}">
                <a16:creationId xmlns:a16="http://schemas.microsoft.com/office/drawing/2014/main" id="{7EB7DD36-1D83-79FC-332C-EF1E92828D64}"/>
              </a:ext>
            </a:extLst>
          </p:cNvPr>
          <p:cNvGraphicFramePr>
            <a:graphicFrameLocks/>
          </p:cNvGraphicFramePr>
          <p:nvPr>
            <p:extLst>
              <p:ext uri="{D42A27DB-BD31-4B8C-83A1-F6EECF244321}">
                <p14:modId xmlns:p14="http://schemas.microsoft.com/office/powerpoint/2010/main" val="118922711"/>
              </p:ext>
            </p:extLst>
          </p:nvPr>
        </p:nvGraphicFramePr>
        <p:xfrm>
          <a:off x="571529" y="4557463"/>
          <a:ext cx="2595331" cy="2026090"/>
        </p:xfrm>
        <a:graphic>
          <a:graphicData uri="http://schemas.openxmlformats.org/drawingml/2006/chart">
            <c:chart xmlns:c="http://schemas.openxmlformats.org/drawingml/2006/chart" xmlns:r="http://schemas.openxmlformats.org/officeDocument/2006/relationships" r:id="rId7"/>
          </a:graphicData>
        </a:graphic>
      </p:graphicFrame>
      <p:sp>
        <p:nvSpPr>
          <p:cNvPr id="44" name="TextBox 43">
            <a:extLst>
              <a:ext uri="{FF2B5EF4-FFF2-40B4-BE49-F238E27FC236}">
                <a16:creationId xmlns:a16="http://schemas.microsoft.com/office/drawing/2014/main" id="{FD08DFA0-8997-EC4E-5782-C6ACC1280017}"/>
              </a:ext>
            </a:extLst>
          </p:cNvPr>
          <p:cNvSpPr txBox="1"/>
          <p:nvPr/>
        </p:nvSpPr>
        <p:spPr>
          <a:xfrm>
            <a:off x="3395590" y="4016078"/>
            <a:ext cx="1922315" cy="302262"/>
          </a:xfrm>
          <a:prstGeom prst="rect">
            <a:avLst/>
          </a:prstGeom>
          <a:noFill/>
        </p:spPr>
        <p:txBody>
          <a:bodyPr wrap="square" rtlCol="0">
            <a:spAutoFit/>
          </a:bodyPr>
          <a:lstStyle/>
          <a:p>
            <a:r>
              <a:rPr lang="en-AU" sz="1364" dirty="0"/>
              <a:t>Gender</a:t>
            </a:r>
          </a:p>
        </p:txBody>
      </p:sp>
      <p:graphicFrame>
        <p:nvGraphicFramePr>
          <p:cNvPr id="55" name="Chart 54" descr="A pie chart showing that 71% of participants identified as women, 17% identified as men, 10% identified as non-binary/gender queer, 1% preferred not to answer, and 1% preferred a different term">
            <a:extLst>
              <a:ext uri="{FF2B5EF4-FFF2-40B4-BE49-F238E27FC236}">
                <a16:creationId xmlns:a16="http://schemas.microsoft.com/office/drawing/2014/main" id="{E945CC8C-DB00-1D86-9A90-D3D361002929}"/>
              </a:ext>
            </a:extLst>
          </p:cNvPr>
          <p:cNvGraphicFramePr/>
          <p:nvPr>
            <p:extLst>
              <p:ext uri="{D42A27DB-BD31-4B8C-83A1-F6EECF244321}">
                <p14:modId xmlns:p14="http://schemas.microsoft.com/office/powerpoint/2010/main" val="784726700"/>
              </p:ext>
            </p:extLst>
          </p:nvPr>
        </p:nvGraphicFramePr>
        <p:xfrm>
          <a:off x="776481" y="4500801"/>
          <a:ext cx="6520220" cy="2628130"/>
        </p:xfrm>
        <a:graphic>
          <a:graphicData uri="http://schemas.openxmlformats.org/drawingml/2006/chart">
            <c:chart xmlns:c="http://schemas.openxmlformats.org/drawingml/2006/chart" xmlns:r="http://schemas.openxmlformats.org/officeDocument/2006/relationships" r:id="rId8"/>
          </a:graphicData>
        </a:graphic>
      </p:graphicFrame>
      <p:cxnSp>
        <p:nvCxnSpPr>
          <p:cNvPr id="27" name="Straight Connector 26">
            <a:extLst>
              <a:ext uri="{FF2B5EF4-FFF2-40B4-BE49-F238E27FC236}">
                <a16:creationId xmlns:a16="http://schemas.microsoft.com/office/drawing/2014/main" id="{02DEEB4E-0953-CCAF-6FE5-8F72D45DB36D}"/>
              </a:ext>
              <a:ext uri="{C183D7F6-B498-43B3-948B-1728B52AA6E4}">
                <adec:decorative xmlns:adec="http://schemas.microsoft.com/office/drawing/2017/decorative" val="1"/>
              </a:ext>
            </a:extLst>
          </p:cNvPr>
          <p:cNvCxnSpPr>
            <a:cxnSpLocks/>
          </p:cNvCxnSpPr>
          <p:nvPr/>
        </p:nvCxnSpPr>
        <p:spPr>
          <a:xfrm flipV="1">
            <a:off x="652673" y="4302042"/>
            <a:ext cx="2105433" cy="127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AEAC9026-8DB5-E4E8-3A69-A741BF88D1B7}"/>
              </a:ext>
              <a:ext uri="{C183D7F6-B498-43B3-948B-1728B52AA6E4}">
                <adec:decorative xmlns:adec="http://schemas.microsoft.com/office/drawing/2017/decorative" val="1"/>
              </a:ext>
            </a:extLst>
          </p:cNvPr>
          <p:cNvCxnSpPr>
            <a:cxnSpLocks/>
          </p:cNvCxnSpPr>
          <p:nvPr/>
        </p:nvCxnSpPr>
        <p:spPr>
          <a:xfrm>
            <a:off x="3386854" y="4302042"/>
            <a:ext cx="345004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EACC76B-98F5-0BE5-25FB-A575A8DA63A6}"/>
              </a:ext>
              <a:ext uri="{C183D7F6-B498-43B3-948B-1728B52AA6E4}">
                <adec:decorative xmlns:adec="http://schemas.microsoft.com/office/drawing/2017/decorative" val="1"/>
              </a:ext>
            </a:extLst>
          </p:cNvPr>
          <p:cNvCxnSpPr>
            <a:cxnSpLocks/>
          </p:cNvCxnSpPr>
          <p:nvPr/>
        </p:nvCxnSpPr>
        <p:spPr>
          <a:xfrm>
            <a:off x="2758106" y="2403254"/>
            <a:ext cx="180398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E1EEAA3-942C-B26E-1D06-6726E66046DF}"/>
              </a:ext>
              <a:ext uri="{C183D7F6-B498-43B3-948B-1728B52AA6E4}">
                <adec:decorative xmlns:adec="http://schemas.microsoft.com/office/drawing/2017/decorative" val="1"/>
              </a:ext>
            </a:extLst>
          </p:cNvPr>
          <p:cNvCxnSpPr>
            <a:cxnSpLocks/>
          </p:cNvCxnSpPr>
          <p:nvPr/>
        </p:nvCxnSpPr>
        <p:spPr>
          <a:xfrm>
            <a:off x="5003249" y="2419276"/>
            <a:ext cx="1711609"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5C0F905-C85C-3901-4CFC-F3BD1FC6D0FD}"/>
              </a:ext>
              <a:ext uri="{C183D7F6-B498-43B3-948B-1728B52AA6E4}">
                <adec:decorative xmlns:adec="http://schemas.microsoft.com/office/drawing/2017/decorative" val="1"/>
              </a:ext>
            </a:extLst>
          </p:cNvPr>
          <p:cNvSpPr txBox="1"/>
          <p:nvPr/>
        </p:nvSpPr>
        <p:spPr>
          <a:xfrm>
            <a:off x="5335460" y="3560330"/>
            <a:ext cx="1072185" cy="276999"/>
          </a:xfrm>
          <a:prstGeom prst="rect">
            <a:avLst/>
          </a:prstGeom>
          <a:noFill/>
        </p:spPr>
        <p:txBody>
          <a:bodyPr wrap="square" rtlCol="0">
            <a:spAutoFit/>
          </a:bodyPr>
          <a:lstStyle/>
          <a:p>
            <a:pPr algn="ctr"/>
            <a:r>
              <a:rPr lang="en-NZ" sz="1200" spc="-42" dirty="0">
                <a:solidFill>
                  <a:srgbClr val="2D2D2D"/>
                </a:solidFill>
                <a:latin typeface="Grotesque Light" panose="020B0604020202020204" pitchFamily="34" charset="0"/>
              </a:rPr>
              <a:t>Faculties</a:t>
            </a:r>
          </a:p>
        </p:txBody>
      </p:sp>
      <p:sp>
        <p:nvSpPr>
          <p:cNvPr id="23" name="TextBox 22">
            <a:extLst>
              <a:ext uri="{FF2B5EF4-FFF2-40B4-BE49-F238E27FC236}">
                <a16:creationId xmlns:a16="http://schemas.microsoft.com/office/drawing/2014/main" id="{0E66A0DE-08F2-BEF5-F075-5155460053A2}"/>
              </a:ext>
            </a:extLst>
          </p:cNvPr>
          <p:cNvSpPr txBox="1"/>
          <p:nvPr/>
        </p:nvSpPr>
        <p:spPr>
          <a:xfrm>
            <a:off x="667996" y="6753771"/>
            <a:ext cx="1922315" cy="302262"/>
          </a:xfrm>
          <a:prstGeom prst="rect">
            <a:avLst/>
          </a:prstGeom>
          <a:noFill/>
        </p:spPr>
        <p:txBody>
          <a:bodyPr wrap="square" rtlCol="0">
            <a:spAutoFit/>
          </a:bodyPr>
          <a:lstStyle/>
          <a:p>
            <a:r>
              <a:rPr lang="en-AU" sz="1364" dirty="0">
                <a:solidFill>
                  <a:srgbClr val="2D2D2D"/>
                </a:solidFill>
              </a:rPr>
              <a:t>Neurotypes</a:t>
            </a:r>
          </a:p>
        </p:txBody>
      </p:sp>
      <p:pic>
        <p:nvPicPr>
          <p:cNvPr id="11" name="Picture 10" descr="A chart showing the most common neurotypes - most participants identified with ADHD, followed by Autism, OCD, Acquired Neurodiversity, Dyslexia, Other, Dyscalculia, Dysgraphia, Bipolar, and Touretters">
            <a:extLst>
              <a:ext uri="{FF2B5EF4-FFF2-40B4-BE49-F238E27FC236}">
                <a16:creationId xmlns:a16="http://schemas.microsoft.com/office/drawing/2014/main" id="{80DEF15B-CE3B-8DC5-E25E-12A61019A834}"/>
              </a:ext>
            </a:extLst>
          </p:cNvPr>
          <p:cNvPicPr>
            <a:picLocks noChangeAspect="1"/>
          </p:cNvPicPr>
          <p:nvPr/>
        </p:nvPicPr>
        <p:blipFill rotWithShape="1">
          <a:blip r:embed="rId9"/>
          <a:srcRect l="2009" t="7679" r="2067" b="1712"/>
          <a:stretch/>
        </p:blipFill>
        <p:spPr>
          <a:xfrm>
            <a:off x="675769" y="7290070"/>
            <a:ext cx="4664684" cy="2750045"/>
          </a:xfrm>
          <a:prstGeom prst="rect">
            <a:avLst/>
          </a:prstGeom>
        </p:spPr>
      </p:pic>
      <p:sp>
        <p:nvSpPr>
          <p:cNvPr id="28" name="TextBox 27">
            <a:extLst>
              <a:ext uri="{FF2B5EF4-FFF2-40B4-BE49-F238E27FC236}">
                <a16:creationId xmlns:a16="http://schemas.microsoft.com/office/drawing/2014/main" id="{DF30FA53-1CF8-0D75-0A6B-54E2DC906A29}"/>
              </a:ext>
            </a:extLst>
          </p:cNvPr>
          <p:cNvSpPr txBox="1"/>
          <p:nvPr/>
        </p:nvSpPr>
        <p:spPr>
          <a:xfrm>
            <a:off x="5411872" y="7290070"/>
            <a:ext cx="1712828" cy="2492990"/>
          </a:xfrm>
          <a:prstGeom prst="rect">
            <a:avLst/>
          </a:prstGeom>
          <a:noFill/>
        </p:spPr>
        <p:txBody>
          <a:bodyPr wrap="square" rtlCol="0">
            <a:spAutoFit/>
          </a:bodyPr>
          <a:lstStyle/>
          <a:p>
            <a:r>
              <a:rPr lang="en-AU" sz="1200" b="1" dirty="0">
                <a:solidFill>
                  <a:srgbClr val="2D2D2D"/>
                </a:solidFill>
              </a:rPr>
              <a:t>Note: </a:t>
            </a:r>
            <a:r>
              <a:rPr lang="en-AU" sz="1200" dirty="0">
                <a:solidFill>
                  <a:srgbClr val="2D2D2D"/>
                </a:solidFill>
              </a:rPr>
              <a:t>Students could select more than one condition that they identified with. </a:t>
            </a:r>
          </a:p>
          <a:p>
            <a:endParaRPr lang="en-AU" sz="1200" dirty="0">
              <a:solidFill>
                <a:srgbClr val="2D2D2D"/>
              </a:solidFill>
            </a:endParaRPr>
          </a:p>
          <a:p>
            <a:r>
              <a:rPr lang="en-AU" sz="1200" b="1" dirty="0">
                <a:solidFill>
                  <a:srgbClr val="2D2D2D"/>
                </a:solidFill>
              </a:rPr>
              <a:t>Number of conditions identified with </a:t>
            </a:r>
          </a:p>
          <a:p>
            <a:pPr marL="212632" indent="-212632">
              <a:buFont typeface="Arial" panose="020B0604020202020204" pitchFamily="34" charset="0"/>
              <a:buChar char="•"/>
            </a:pPr>
            <a:r>
              <a:rPr lang="en-AU" sz="1200" dirty="0">
                <a:solidFill>
                  <a:srgbClr val="2D2D2D"/>
                </a:solidFill>
              </a:rPr>
              <a:t>One condition (n=230)</a:t>
            </a:r>
          </a:p>
          <a:p>
            <a:pPr marL="212632" indent="-212632">
              <a:buFont typeface="Arial" panose="020B0604020202020204" pitchFamily="34" charset="0"/>
              <a:buChar char="•"/>
            </a:pPr>
            <a:r>
              <a:rPr lang="en-AU" sz="1200" dirty="0">
                <a:solidFill>
                  <a:srgbClr val="2D2D2D"/>
                </a:solidFill>
              </a:rPr>
              <a:t>Two conditions (n=142) </a:t>
            </a:r>
          </a:p>
          <a:p>
            <a:pPr marL="212632" indent="-212632">
              <a:buFont typeface="Arial" panose="020B0604020202020204" pitchFamily="34" charset="0"/>
              <a:buChar char="•"/>
            </a:pPr>
            <a:r>
              <a:rPr lang="en-AU" sz="1200" dirty="0">
                <a:solidFill>
                  <a:srgbClr val="2D2D2D"/>
                </a:solidFill>
              </a:rPr>
              <a:t>Three or more conditions (n=81)</a:t>
            </a:r>
          </a:p>
        </p:txBody>
      </p:sp>
      <p:cxnSp>
        <p:nvCxnSpPr>
          <p:cNvPr id="24" name="Straight Connector 23">
            <a:extLst>
              <a:ext uri="{FF2B5EF4-FFF2-40B4-BE49-F238E27FC236}">
                <a16:creationId xmlns:a16="http://schemas.microsoft.com/office/drawing/2014/main" id="{4E5A50A1-8B5B-09CF-4183-A58B6E4F0862}"/>
              </a:ext>
              <a:ext uri="{C183D7F6-B498-43B3-948B-1728B52AA6E4}">
                <adec:decorative xmlns:adec="http://schemas.microsoft.com/office/drawing/2017/decorative" val="1"/>
              </a:ext>
            </a:extLst>
          </p:cNvPr>
          <p:cNvCxnSpPr>
            <a:cxnSpLocks/>
          </p:cNvCxnSpPr>
          <p:nvPr/>
        </p:nvCxnSpPr>
        <p:spPr>
          <a:xfrm>
            <a:off x="675769" y="7035429"/>
            <a:ext cx="6132106"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7908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43" name="Title 42">
            <a:extLst>
              <a:ext uri="{FF2B5EF4-FFF2-40B4-BE49-F238E27FC236}">
                <a16:creationId xmlns:a16="http://schemas.microsoft.com/office/drawing/2014/main" id="{D3521921-E252-95FE-5D2A-EB970E2DBC7A}"/>
              </a:ext>
            </a:extLst>
          </p:cNvPr>
          <p:cNvSpPr>
            <a:spLocks noGrp="1"/>
          </p:cNvSpPr>
          <p:nvPr>
            <p:ph type="ctrTitle"/>
          </p:nvPr>
        </p:nvSpPr>
        <p:spPr>
          <a:xfrm>
            <a:off x="566976" y="-3722335"/>
            <a:ext cx="6425724" cy="3722335"/>
          </a:xfrm>
        </p:spPr>
        <p:txBody>
          <a:bodyPr vert="horz" lIns="91440" tIns="45720" rIns="91440" bIns="45720" rtlCol="0" anchor="b">
            <a:normAutofit/>
          </a:bodyPr>
          <a:lstStyle/>
          <a:p>
            <a:r>
              <a:rPr lang="en-AU" dirty="0"/>
              <a:t>Page two</a:t>
            </a:r>
          </a:p>
        </p:txBody>
      </p:sp>
      <p:sp>
        <p:nvSpPr>
          <p:cNvPr id="2" name="TextBox 1">
            <a:extLst>
              <a:ext uri="{FF2B5EF4-FFF2-40B4-BE49-F238E27FC236}">
                <a16:creationId xmlns:a16="http://schemas.microsoft.com/office/drawing/2014/main" id="{11B996CE-718A-5E96-1F2E-4CA541DC7E72}"/>
              </a:ext>
            </a:extLst>
          </p:cNvPr>
          <p:cNvSpPr txBox="1"/>
          <p:nvPr/>
        </p:nvSpPr>
        <p:spPr>
          <a:xfrm>
            <a:off x="713784" y="520183"/>
            <a:ext cx="3819594" cy="302262"/>
          </a:xfrm>
          <a:prstGeom prst="rect">
            <a:avLst/>
          </a:prstGeom>
          <a:noFill/>
        </p:spPr>
        <p:txBody>
          <a:bodyPr wrap="square" rtlCol="0">
            <a:spAutoFit/>
          </a:bodyPr>
          <a:lstStyle/>
          <a:p>
            <a:r>
              <a:rPr lang="en-AU" sz="1364" dirty="0"/>
              <a:t>Academic Motivation and Achievement </a:t>
            </a:r>
          </a:p>
        </p:txBody>
      </p:sp>
      <p:cxnSp>
        <p:nvCxnSpPr>
          <p:cNvPr id="5" name="Straight Connector 4">
            <a:extLst>
              <a:ext uri="{FF2B5EF4-FFF2-40B4-BE49-F238E27FC236}">
                <a16:creationId xmlns:a16="http://schemas.microsoft.com/office/drawing/2014/main" id="{E7076F62-65FE-9E0A-C452-2CDFA7D513B4}"/>
              </a:ext>
              <a:ext uri="{C183D7F6-B498-43B3-948B-1728B52AA6E4}">
                <adec:decorative xmlns:adec="http://schemas.microsoft.com/office/drawing/2017/decorative" val="1"/>
              </a:ext>
            </a:extLst>
          </p:cNvPr>
          <p:cNvCxnSpPr>
            <a:cxnSpLocks/>
          </p:cNvCxnSpPr>
          <p:nvPr/>
        </p:nvCxnSpPr>
        <p:spPr>
          <a:xfrm>
            <a:off x="713784" y="822445"/>
            <a:ext cx="6132106"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707C005-2627-B894-C8AC-3ADAA802FC59}"/>
              </a:ext>
            </a:extLst>
          </p:cNvPr>
          <p:cNvSpPr txBox="1"/>
          <p:nvPr/>
        </p:nvSpPr>
        <p:spPr>
          <a:xfrm>
            <a:off x="570569" y="984450"/>
            <a:ext cx="6418536" cy="461665"/>
          </a:xfrm>
          <a:prstGeom prst="rect">
            <a:avLst/>
          </a:prstGeom>
          <a:noFill/>
        </p:spPr>
        <p:txBody>
          <a:bodyPr wrap="square" rtlCol="0">
            <a:spAutoFit/>
          </a:bodyPr>
          <a:lstStyle/>
          <a:p>
            <a:pPr algn="ctr"/>
            <a:r>
              <a:rPr lang="en-AU" sz="1200" b="1" dirty="0">
                <a:solidFill>
                  <a:srgbClr val="965A78"/>
                </a:solidFill>
                <a:ea typeface="Calibri"/>
                <a:cs typeface="Arial" panose="020B0604020202020204" pitchFamily="34" charset="0"/>
              </a:rPr>
              <a:t>“Expectations are not accessibly conveyed to students </a:t>
            </a:r>
            <a:r>
              <a:rPr lang="en-AU" sz="1200" dirty="0">
                <a:solidFill>
                  <a:srgbClr val="965A78"/>
                </a:solidFill>
                <a:ea typeface="Calibri"/>
                <a:cs typeface="Arial" panose="020B0604020202020204" pitchFamily="34" charset="0"/>
              </a:rPr>
              <a:t>and </a:t>
            </a:r>
            <a:r>
              <a:rPr lang="en-AU" sz="1200" b="1" dirty="0">
                <a:solidFill>
                  <a:srgbClr val="965A78"/>
                </a:solidFill>
                <a:ea typeface="Calibri"/>
                <a:cs typeface="Arial" panose="020B0604020202020204" pitchFamily="34" charset="0"/>
              </a:rPr>
              <a:t>asking academic staff for help is discouraged.</a:t>
            </a:r>
            <a:r>
              <a:rPr lang="en-AU" sz="1200" dirty="0">
                <a:solidFill>
                  <a:srgbClr val="965A78"/>
                </a:solidFill>
                <a:ea typeface="Calibri"/>
                <a:cs typeface="Arial" panose="020B0604020202020204" pitchFamily="34" charset="0"/>
              </a:rPr>
              <a:t> This leaves me feeling overwhelmed and confused as to how I can succeed.”</a:t>
            </a:r>
            <a:endParaRPr lang="en-AU" sz="1200" dirty="0">
              <a:solidFill>
                <a:srgbClr val="965A78"/>
              </a:solidFill>
            </a:endParaRPr>
          </a:p>
        </p:txBody>
      </p:sp>
      <p:grpSp>
        <p:nvGrpSpPr>
          <p:cNvPr id="18" name="Group 17" descr="Two graphs. The pink graph shows that less than half of our student participants believe that their marks at university accurately reflect their ability. The maroon graph shows that less than half of our student participants believe that their marks at university accurately reflect their effort.">
            <a:extLst>
              <a:ext uri="{FF2B5EF4-FFF2-40B4-BE49-F238E27FC236}">
                <a16:creationId xmlns:a16="http://schemas.microsoft.com/office/drawing/2014/main" id="{4A90599F-2349-6621-AAD3-C34382DDC2CD}"/>
              </a:ext>
            </a:extLst>
          </p:cNvPr>
          <p:cNvGrpSpPr/>
          <p:nvPr/>
        </p:nvGrpSpPr>
        <p:grpSpPr>
          <a:xfrm>
            <a:off x="632213" y="-79986"/>
            <a:ext cx="6418539" cy="4455081"/>
            <a:chOff x="344467" y="-81044"/>
            <a:chExt cx="6986587" cy="4649586"/>
          </a:xfrm>
        </p:grpSpPr>
        <p:graphicFrame>
          <p:nvGraphicFramePr>
            <p:cNvPr id="12" name="Chart 11">
              <a:extLst>
                <a:ext uri="{FF2B5EF4-FFF2-40B4-BE49-F238E27FC236}">
                  <a16:creationId xmlns:a16="http://schemas.microsoft.com/office/drawing/2014/main" id="{CE2FEEC0-74D9-1186-3477-3AD6FEF9A095}"/>
                </a:ext>
              </a:extLst>
            </p:cNvPr>
            <p:cNvGraphicFramePr>
              <a:graphicFrameLocks/>
            </p:cNvGraphicFramePr>
            <p:nvPr>
              <p:extLst>
                <p:ext uri="{D42A27DB-BD31-4B8C-83A1-F6EECF244321}">
                  <p14:modId xmlns:p14="http://schemas.microsoft.com/office/powerpoint/2010/main" val="3610238857"/>
                </p:ext>
              </p:extLst>
            </p:nvPr>
          </p:nvGraphicFramePr>
          <p:xfrm>
            <a:off x="3989540" y="1532400"/>
            <a:ext cx="3341514" cy="2571929"/>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49133EEC-F075-0955-7406-7BF7112D1B1B}"/>
                </a:ext>
              </a:extLst>
            </p:cNvPr>
            <p:cNvSpPr txBox="1"/>
            <p:nvPr/>
          </p:nvSpPr>
          <p:spPr>
            <a:xfrm rot="16200000">
              <a:off x="-1337365" y="1600788"/>
              <a:ext cx="3665926" cy="302262"/>
            </a:xfrm>
            <a:prstGeom prst="rect">
              <a:avLst/>
            </a:prstGeom>
            <a:noFill/>
          </p:spPr>
          <p:txBody>
            <a:bodyPr wrap="square" rtlCol="0">
              <a:spAutoFit/>
            </a:bodyPr>
            <a:lstStyle/>
            <a:p>
              <a:r>
                <a:rPr lang="en-AU" sz="1200" dirty="0">
                  <a:solidFill>
                    <a:schemeClr val="tx1">
                      <a:lumMod val="75000"/>
                      <a:lumOff val="25000"/>
                    </a:schemeClr>
                  </a:solidFill>
                </a:rPr>
                <a:t>Percentage of Students</a:t>
              </a:r>
            </a:p>
          </p:txBody>
        </p:sp>
        <p:sp>
          <p:nvSpPr>
            <p:cNvPr id="14" name="TextBox 13">
              <a:extLst>
                <a:ext uri="{FF2B5EF4-FFF2-40B4-BE49-F238E27FC236}">
                  <a16:creationId xmlns:a16="http://schemas.microsoft.com/office/drawing/2014/main" id="{F84B5562-CC2F-83EE-4491-9213431BBA4D}"/>
                </a:ext>
              </a:extLst>
            </p:cNvPr>
            <p:cNvSpPr txBox="1"/>
            <p:nvPr/>
          </p:nvSpPr>
          <p:spPr>
            <a:xfrm>
              <a:off x="960821" y="4071675"/>
              <a:ext cx="2725161" cy="481821"/>
            </a:xfrm>
            <a:prstGeom prst="rect">
              <a:avLst/>
            </a:prstGeom>
            <a:noFill/>
          </p:spPr>
          <p:txBody>
            <a:bodyPr wrap="square" rtlCol="0">
              <a:spAutoFit/>
            </a:bodyPr>
            <a:lstStyle/>
            <a:p>
              <a:pPr algn="ctr"/>
              <a:r>
                <a:rPr lang="en-AU" sz="1200" dirty="0">
                  <a:solidFill>
                    <a:schemeClr val="tx1">
                      <a:lumMod val="75000"/>
                      <a:lumOff val="25000"/>
                    </a:schemeClr>
                  </a:solidFill>
                </a:rPr>
                <a:t>“My marks at university accurately reflect my ability”</a:t>
              </a:r>
            </a:p>
          </p:txBody>
        </p:sp>
        <p:sp>
          <p:nvSpPr>
            <p:cNvPr id="15" name="TextBox 14">
              <a:extLst>
                <a:ext uri="{FF2B5EF4-FFF2-40B4-BE49-F238E27FC236}">
                  <a16:creationId xmlns:a16="http://schemas.microsoft.com/office/drawing/2014/main" id="{A31A53EA-D742-C5E5-D1FA-9B050DC38FED}"/>
                </a:ext>
              </a:extLst>
            </p:cNvPr>
            <p:cNvSpPr txBox="1"/>
            <p:nvPr/>
          </p:nvSpPr>
          <p:spPr>
            <a:xfrm>
              <a:off x="4298256" y="4086721"/>
              <a:ext cx="2724075" cy="481821"/>
            </a:xfrm>
            <a:prstGeom prst="rect">
              <a:avLst/>
            </a:prstGeom>
            <a:noFill/>
          </p:spPr>
          <p:txBody>
            <a:bodyPr wrap="square" rtlCol="0">
              <a:spAutoFit/>
            </a:bodyPr>
            <a:lstStyle/>
            <a:p>
              <a:pPr algn="ctr"/>
              <a:r>
                <a:rPr lang="en-AU" sz="1200" dirty="0">
                  <a:solidFill>
                    <a:schemeClr val="tx1">
                      <a:lumMod val="75000"/>
                      <a:lumOff val="25000"/>
                    </a:schemeClr>
                  </a:solidFill>
                </a:rPr>
                <a:t>“My marks at university accurately reflect my effort”</a:t>
              </a:r>
            </a:p>
          </p:txBody>
        </p:sp>
        <p:graphicFrame>
          <p:nvGraphicFramePr>
            <p:cNvPr id="16" name="Chart 15">
              <a:extLst>
                <a:ext uri="{FF2B5EF4-FFF2-40B4-BE49-F238E27FC236}">
                  <a16:creationId xmlns:a16="http://schemas.microsoft.com/office/drawing/2014/main" id="{0D0FDC35-6E27-FA38-F6FA-257A7DD7DFC4}"/>
                </a:ext>
              </a:extLst>
            </p:cNvPr>
            <p:cNvGraphicFramePr>
              <a:graphicFrameLocks/>
            </p:cNvGraphicFramePr>
            <p:nvPr>
              <p:extLst>
                <p:ext uri="{D42A27DB-BD31-4B8C-83A1-F6EECF244321}">
                  <p14:modId xmlns:p14="http://schemas.microsoft.com/office/powerpoint/2010/main" val="2338141357"/>
                </p:ext>
              </p:extLst>
            </p:nvPr>
          </p:nvGraphicFramePr>
          <p:xfrm>
            <a:off x="648023" y="1532100"/>
            <a:ext cx="3341514" cy="2571925"/>
          </p:xfrm>
          <a:graphic>
            <a:graphicData uri="http://schemas.openxmlformats.org/drawingml/2006/chart">
              <c:chart xmlns:c="http://schemas.openxmlformats.org/drawingml/2006/chart" xmlns:r="http://schemas.openxmlformats.org/officeDocument/2006/relationships" r:id="rId4"/>
            </a:graphicData>
          </a:graphic>
        </p:graphicFrame>
      </p:grpSp>
      <p:grpSp>
        <p:nvGrpSpPr>
          <p:cNvPr id="38" name="Group 37" descr="Only 40% of participants have an official Academic Adjustment Plan. Reasons: &quot;I didn't even know they were an option&quot;, they are extremely hard to apply for. Formal diagnoses are prohibitively expensive and waiting lists are too long. &quot;Their proposed accommodations wouldn't meet my needs&quot;. However. A teal graph showing that three quarters of students with AAPs believe that the accommodations on their plan help them to achieve better marks. Text box: Discrimination at the University of Melbourne. 64% have heard insensitive or disparaging remarks about neurodivergent people from other students. 49% have heard insensitive or disparaging remarks about neurodivergent people from academic staff members. 40% have experienced offensive and negative comments about neurodivergence directed towards them.">
            <a:extLst>
              <a:ext uri="{FF2B5EF4-FFF2-40B4-BE49-F238E27FC236}">
                <a16:creationId xmlns:a16="http://schemas.microsoft.com/office/drawing/2014/main" id="{B27F6C40-35F5-B167-7BF6-4CB408DBD4DE}"/>
              </a:ext>
            </a:extLst>
          </p:cNvPr>
          <p:cNvGrpSpPr/>
          <p:nvPr/>
        </p:nvGrpSpPr>
        <p:grpSpPr>
          <a:xfrm>
            <a:off x="708326" y="3447727"/>
            <a:ext cx="6386959" cy="4372796"/>
            <a:chOff x="712698" y="3899814"/>
            <a:chExt cx="6386959" cy="4372796"/>
          </a:xfrm>
        </p:grpSpPr>
        <p:sp>
          <p:nvSpPr>
            <p:cNvPr id="19" name="TextBox 18">
              <a:extLst>
                <a:ext uri="{FF2B5EF4-FFF2-40B4-BE49-F238E27FC236}">
                  <a16:creationId xmlns:a16="http://schemas.microsoft.com/office/drawing/2014/main" id="{CDF28D47-276A-DA1E-1A30-D7C42B0FCF92}"/>
                </a:ext>
              </a:extLst>
            </p:cNvPr>
            <p:cNvSpPr txBox="1"/>
            <p:nvPr/>
          </p:nvSpPr>
          <p:spPr>
            <a:xfrm>
              <a:off x="713784" y="4955825"/>
              <a:ext cx="3819594" cy="302262"/>
            </a:xfrm>
            <a:prstGeom prst="rect">
              <a:avLst/>
            </a:prstGeom>
            <a:noFill/>
          </p:spPr>
          <p:txBody>
            <a:bodyPr wrap="square" rtlCol="0">
              <a:spAutoFit/>
            </a:bodyPr>
            <a:lstStyle/>
            <a:p>
              <a:r>
                <a:rPr lang="en-AU" sz="1364" dirty="0"/>
                <a:t>Academic Adjustment Plans</a:t>
              </a:r>
            </a:p>
          </p:txBody>
        </p:sp>
        <p:cxnSp>
          <p:nvCxnSpPr>
            <p:cNvPr id="20" name="Straight Connector 19">
              <a:extLst>
                <a:ext uri="{FF2B5EF4-FFF2-40B4-BE49-F238E27FC236}">
                  <a16:creationId xmlns:a16="http://schemas.microsoft.com/office/drawing/2014/main" id="{780D8CC6-ABC3-A6A2-C3E8-D2D567A9B30F}"/>
                </a:ext>
              </a:extLst>
            </p:cNvPr>
            <p:cNvCxnSpPr>
              <a:cxnSpLocks/>
            </p:cNvCxnSpPr>
            <p:nvPr/>
          </p:nvCxnSpPr>
          <p:spPr>
            <a:xfrm>
              <a:off x="713784" y="5258087"/>
              <a:ext cx="6132106"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B8B6FFE6-08CF-D0D8-9535-6FBC794E3281}"/>
                </a:ext>
              </a:extLst>
            </p:cNvPr>
            <p:cNvGrpSpPr/>
            <p:nvPr/>
          </p:nvGrpSpPr>
          <p:grpSpPr>
            <a:xfrm>
              <a:off x="712698" y="5238467"/>
              <a:ext cx="4232454" cy="1594175"/>
              <a:chOff x="1888658" y="4266134"/>
              <a:chExt cx="4232454" cy="1594175"/>
            </a:xfrm>
          </p:grpSpPr>
          <p:sp>
            <p:nvSpPr>
              <p:cNvPr id="21" name="TextBox 20">
                <a:extLst>
                  <a:ext uri="{FF2B5EF4-FFF2-40B4-BE49-F238E27FC236}">
                    <a16:creationId xmlns:a16="http://schemas.microsoft.com/office/drawing/2014/main" id="{6E1A86C4-16E4-0999-12EE-E15C0CD5EC20}"/>
                  </a:ext>
                </a:extLst>
              </p:cNvPr>
              <p:cNvSpPr txBox="1"/>
              <p:nvPr/>
            </p:nvSpPr>
            <p:spPr>
              <a:xfrm>
                <a:off x="1888658" y="5398644"/>
                <a:ext cx="2953064" cy="461665"/>
              </a:xfrm>
              <a:prstGeom prst="rect">
                <a:avLst/>
              </a:prstGeom>
              <a:noFill/>
            </p:spPr>
            <p:txBody>
              <a:bodyPr wrap="square" rtlCol="0">
                <a:spAutoFit/>
              </a:bodyPr>
              <a:lstStyle/>
              <a:p>
                <a:pPr algn="ctr"/>
                <a:r>
                  <a:rPr lang="en-AU" sz="1200" dirty="0">
                    <a:latin typeface="Grotesque Light" panose="020B0304020202020204" pitchFamily="34" charset="0"/>
                  </a:rPr>
                  <a:t>of participants have an official Academic Adjustment Plan</a:t>
                </a:r>
              </a:p>
            </p:txBody>
          </p:sp>
          <p:sp>
            <p:nvSpPr>
              <p:cNvPr id="22" name="TextBox 21">
                <a:extLst>
                  <a:ext uri="{FF2B5EF4-FFF2-40B4-BE49-F238E27FC236}">
                    <a16:creationId xmlns:a16="http://schemas.microsoft.com/office/drawing/2014/main" id="{4BDE6D34-6AD3-BB7C-9D27-EDDFAD0F8EF8}"/>
                  </a:ext>
                </a:extLst>
              </p:cNvPr>
              <p:cNvSpPr txBox="1"/>
              <p:nvPr/>
            </p:nvSpPr>
            <p:spPr>
              <a:xfrm>
                <a:off x="2895692" y="4266134"/>
                <a:ext cx="3225420" cy="1323439"/>
              </a:xfrm>
              <a:prstGeom prst="rect">
                <a:avLst/>
              </a:prstGeom>
              <a:noFill/>
            </p:spPr>
            <p:txBody>
              <a:bodyPr wrap="square">
                <a:spAutoFit/>
              </a:bodyPr>
              <a:lstStyle/>
              <a:p>
                <a:r>
                  <a:rPr lang="en-AU" sz="8000" b="1" dirty="0">
                    <a:solidFill>
                      <a:srgbClr val="406D80"/>
                    </a:solidFill>
                    <a:latin typeface="Glacial Indifference"/>
                  </a:rPr>
                  <a:t>40%</a:t>
                </a:r>
                <a:endParaRPr lang="en-AU" sz="8000" dirty="0">
                  <a:solidFill>
                    <a:srgbClr val="406D80"/>
                  </a:solidFill>
                </a:endParaRPr>
              </a:p>
            </p:txBody>
          </p:sp>
        </p:grpSp>
        <p:sp>
          <p:nvSpPr>
            <p:cNvPr id="24" name="TextBox 23">
              <a:extLst>
                <a:ext uri="{FF2B5EF4-FFF2-40B4-BE49-F238E27FC236}">
                  <a16:creationId xmlns:a16="http://schemas.microsoft.com/office/drawing/2014/main" id="{83216D2D-BFAB-FE4A-1E1A-669A58CC66F7}"/>
                </a:ext>
              </a:extLst>
            </p:cNvPr>
            <p:cNvSpPr txBox="1"/>
            <p:nvPr/>
          </p:nvSpPr>
          <p:spPr>
            <a:xfrm>
              <a:off x="3932008" y="7810945"/>
              <a:ext cx="3167649" cy="461665"/>
            </a:xfrm>
            <a:prstGeom prst="rect">
              <a:avLst/>
            </a:prstGeom>
            <a:noFill/>
          </p:spPr>
          <p:txBody>
            <a:bodyPr wrap="square" rtlCol="0">
              <a:spAutoFit/>
            </a:bodyPr>
            <a:lstStyle/>
            <a:p>
              <a:pPr algn="ctr"/>
              <a:r>
                <a:rPr lang="en-AU" sz="1200" dirty="0">
                  <a:solidFill>
                    <a:schemeClr val="tx1">
                      <a:lumMod val="75000"/>
                      <a:lumOff val="25000"/>
                    </a:schemeClr>
                  </a:solidFill>
                </a:rPr>
                <a:t>Students with an AAP: “The accommodations on my plan help me to achieve better marks”</a:t>
              </a:r>
            </a:p>
          </p:txBody>
        </p:sp>
        <p:sp>
          <p:nvSpPr>
            <p:cNvPr id="25" name="TextBox 24">
              <a:extLst>
                <a:ext uri="{FF2B5EF4-FFF2-40B4-BE49-F238E27FC236}">
                  <a16:creationId xmlns:a16="http://schemas.microsoft.com/office/drawing/2014/main" id="{9A268A1C-2F67-0C58-3B29-81FD5194E44D}"/>
                </a:ext>
                <a:ext uri="{C183D7F6-B498-43B3-948B-1728B52AA6E4}">
                  <adec:decorative xmlns:adec="http://schemas.microsoft.com/office/drawing/2017/decorative" val="1"/>
                </a:ext>
              </a:extLst>
            </p:cNvPr>
            <p:cNvSpPr txBox="1"/>
            <p:nvPr/>
          </p:nvSpPr>
          <p:spPr>
            <a:xfrm rot="16200000">
              <a:off x="2212604" y="5427331"/>
              <a:ext cx="3330432" cy="275398"/>
            </a:xfrm>
            <a:prstGeom prst="rect">
              <a:avLst/>
            </a:prstGeom>
            <a:noFill/>
          </p:spPr>
          <p:txBody>
            <a:bodyPr wrap="square" rtlCol="0">
              <a:spAutoFit/>
            </a:bodyPr>
            <a:lstStyle/>
            <a:p>
              <a:r>
                <a:rPr lang="en-AU" sz="1200" dirty="0">
                  <a:solidFill>
                    <a:schemeClr val="tx1">
                      <a:lumMod val="75000"/>
                      <a:lumOff val="25000"/>
                    </a:schemeClr>
                  </a:solidFill>
                </a:rPr>
                <a:t>Percentage of Students </a:t>
              </a:r>
            </a:p>
          </p:txBody>
        </p:sp>
        <p:graphicFrame>
          <p:nvGraphicFramePr>
            <p:cNvPr id="26" name="Chart 25">
              <a:extLst>
                <a:ext uri="{FF2B5EF4-FFF2-40B4-BE49-F238E27FC236}">
                  <a16:creationId xmlns:a16="http://schemas.microsoft.com/office/drawing/2014/main" id="{E1AB626B-68E8-B49D-0885-A988FF51E321}"/>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329100811"/>
                </p:ext>
              </p:extLst>
            </p:nvPr>
          </p:nvGraphicFramePr>
          <p:xfrm>
            <a:off x="4015519" y="5455178"/>
            <a:ext cx="3000629" cy="2320998"/>
          </p:xfrm>
          <a:graphic>
            <a:graphicData uri="http://schemas.openxmlformats.org/drawingml/2006/chart">
              <c:chart xmlns:c="http://schemas.openxmlformats.org/drawingml/2006/chart" xmlns:r="http://schemas.openxmlformats.org/officeDocument/2006/relationships" r:id="rId5"/>
            </a:graphicData>
          </a:graphic>
        </p:graphicFrame>
      </p:grpSp>
      <p:grpSp>
        <p:nvGrpSpPr>
          <p:cNvPr id="39" name="Group 38">
            <a:extLst>
              <a:ext uri="{FF2B5EF4-FFF2-40B4-BE49-F238E27FC236}">
                <a16:creationId xmlns:a16="http://schemas.microsoft.com/office/drawing/2014/main" id="{A9EF46C7-F028-454B-1C39-A09B89F5101E}"/>
              </a:ext>
              <a:ext uri="{C183D7F6-B498-43B3-948B-1728B52AA6E4}">
                <adec:decorative xmlns:adec="http://schemas.microsoft.com/office/drawing/2017/decorative" val="1"/>
              </a:ext>
            </a:extLst>
          </p:cNvPr>
          <p:cNvGrpSpPr/>
          <p:nvPr/>
        </p:nvGrpSpPr>
        <p:grpSpPr>
          <a:xfrm>
            <a:off x="478971" y="7959078"/>
            <a:ext cx="7080704" cy="2264705"/>
            <a:chOff x="499519" y="8282486"/>
            <a:chExt cx="7080704" cy="2264705"/>
          </a:xfrm>
        </p:grpSpPr>
        <p:sp>
          <p:nvSpPr>
            <p:cNvPr id="35" name="TextBox 34">
              <a:extLst>
                <a:ext uri="{FF2B5EF4-FFF2-40B4-BE49-F238E27FC236}">
                  <a16:creationId xmlns:a16="http://schemas.microsoft.com/office/drawing/2014/main" id="{465DF026-D074-4649-75B7-91F32E1BF3E7}"/>
                </a:ext>
              </a:extLst>
            </p:cNvPr>
            <p:cNvSpPr txBox="1"/>
            <p:nvPr/>
          </p:nvSpPr>
          <p:spPr>
            <a:xfrm>
              <a:off x="2880495" y="8581135"/>
              <a:ext cx="2517895" cy="1323439"/>
            </a:xfrm>
            <a:prstGeom prst="rect">
              <a:avLst/>
            </a:prstGeom>
            <a:noFill/>
          </p:spPr>
          <p:txBody>
            <a:bodyPr wrap="square">
              <a:spAutoFit/>
            </a:bodyPr>
            <a:lstStyle/>
            <a:p>
              <a:r>
                <a:rPr lang="en-AU" sz="8000" b="1" dirty="0">
                  <a:solidFill>
                    <a:srgbClr val="EB7BBE"/>
                  </a:solidFill>
                  <a:latin typeface="Glacial Indifference"/>
                </a:rPr>
                <a:t>49%</a:t>
              </a:r>
              <a:endParaRPr lang="en-AU" sz="8000" dirty="0">
                <a:solidFill>
                  <a:srgbClr val="EB7BBE"/>
                </a:solidFill>
              </a:endParaRPr>
            </a:p>
          </p:txBody>
        </p:sp>
        <p:sp>
          <p:nvSpPr>
            <p:cNvPr id="30" name="TextBox 29">
              <a:extLst>
                <a:ext uri="{FF2B5EF4-FFF2-40B4-BE49-F238E27FC236}">
                  <a16:creationId xmlns:a16="http://schemas.microsoft.com/office/drawing/2014/main" id="{01C7FF78-5F4A-5438-FCA4-D954880BCE12}"/>
                </a:ext>
              </a:extLst>
            </p:cNvPr>
            <p:cNvSpPr txBox="1"/>
            <p:nvPr/>
          </p:nvSpPr>
          <p:spPr>
            <a:xfrm>
              <a:off x="713784" y="8282486"/>
              <a:ext cx="3819594" cy="302262"/>
            </a:xfrm>
            <a:prstGeom prst="rect">
              <a:avLst/>
            </a:prstGeom>
            <a:noFill/>
          </p:spPr>
          <p:txBody>
            <a:bodyPr wrap="square" rtlCol="0">
              <a:spAutoFit/>
            </a:bodyPr>
            <a:lstStyle/>
            <a:p>
              <a:r>
                <a:rPr lang="en-AU" sz="1364" dirty="0"/>
                <a:t>Discrimination at the University of Melbourne</a:t>
              </a:r>
            </a:p>
          </p:txBody>
        </p:sp>
        <p:cxnSp>
          <p:nvCxnSpPr>
            <p:cNvPr id="31" name="Straight Connector 30">
              <a:extLst>
                <a:ext uri="{FF2B5EF4-FFF2-40B4-BE49-F238E27FC236}">
                  <a16:creationId xmlns:a16="http://schemas.microsoft.com/office/drawing/2014/main" id="{26D60C01-2ADD-4D77-3D8D-DCD8C49618AB}"/>
                </a:ext>
              </a:extLst>
            </p:cNvPr>
            <p:cNvCxnSpPr>
              <a:cxnSpLocks/>
            </p:cNvCxnSpPr>
            <p:nvPr/>
          </p:nvCxnSpPr>
          <p:spPr>
            <a:xfrm>
              <a:off x="713784" y="8584748"/>
              <a:ext cx="6132106"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2" name="TextBox 31" descr="64% have heard insensitive or disparaging remarks about neurodivergent people from other students. 49%&#10;">
              <a:extLst>
                <a:ext uri="{FF2B5EF4-FFF2-40B4-BE49-F238E27FC236}">
                  <a16:creationId xmlns:a16="http://schemas.microsoft.com/office/drawing/2014/main" id="{F6D45508-D83D-6D3F-4866-D17ED75F4C0F}"/>
                </a:ext>
              </a:extLst>
            </p:cNvPr>
            <p:cNvSpPr txBox="1"/>
            <p:nvPr/>
          </p:nvSpPr>
          <p:spPr>
            <a:xfrm>
              <a:off x="499519" y="9707363"/>
              <a:ext cx="2042262" cy="830997"/>
            </a:xfrm>
            <a:prstGeom prst="rect">
              <a:avLst/>
            </a:prstGeom>
            <a:noFill/>
          </p:spPr>
          <p:txBody>
            <a:bodyPr wrap="square" rtlCol="0">
              <a:spAutoFit/>
            </a:bodyPr>
            <a:lstStyle/>
            <a:p>
              <a:pPr algn="ctr"/>
              <a:r>
                <a:rPr lang="en-AU" sz="1200" dirty="0">
                  <a:latin typeface="Grotesque Light" panose="020B0304020202020204" pitchFamily="34" charset="0"/>
                </a:rPr>
                <a:t>have heard insensitive or disparaging remarks about neurodivergent people from other students</a:t>
              </a:r>
            </a:p>
          </p:txBody>
        </p:sp>
        <p:sp>
          <p:nvSpPr>
            <p:cNvPr id="33" name="TextBox 32" descr="64%&#10;">
              <a:extLst>
                <a:ext uri="{FF2B5EF4-FFF2-40B4-BE49-F238E27FC236}">
                  <a16:creationId xmlns:a16="http://schemas.microsoft.com/office/drawing/2014/main" id="{AE194A0E-6AD7-07A4-DA2C-43E959927848}"/>
                </a:ext>
              </a:extLst>
            </p:cNvPr>
            <p:cNvSpPr txBox="1"/>
            <p:nvPr/>
          </p:nvSpPr>
          <p:spPr>
            <a:xfrm>
              <a:off x="565485" y="8569605"/>
              <a:ext cx="2517895" cy="1323439"/>
            </a:xfrm>
            <a:prstGeom prst="rect">
              <a:avLst/>
            </a:prstGeom>
            <a:noFill/>
          </p:spPr>
          <p:txBody>
            <a:bodyPr wrap="square">
              <a:spAutoFit/>
            </a:bodyPr>
            <a:lstStyle/>
            <a:p>
              <a:r>
                <a:rPr lang="en-AU" sz="8000" b="1" dirty="0">
                  <a:solidFill>
                    <a:srgbClr val="965A78"/>
                  </a:solidFill>
                  <a:latin typeface="Glacial Indifference"/>
                </a:rPr>
                <a:t>64%</a:t>
              </a:r>
              <a:endParaRPr lang="en-AU" sz="8000" dirty="0">
                <a:solidFill>
                  <a:srgbClr val="965A78"/>
                </a:solidFill>
              </a:endParaRPr>
            </a:p>
          </p:txBody>
        </p:sp>
        <p:sp>
          <p:nvSpPr>
            <p:cNvPr id="34" name="TextBox 33">
              <a:extLst>
                <a:ext uri="{FF2B5EF4-FFF2-40B4-BE49-F238E27FC236}">
                  <a16:creationId xmlns:a16="http://schemas.microsoft.com/office/drawing/2014/main" id="{FE8F8035-3B4C-6F8C-9A1A-1036020CB0E5}"/>
                </a:ext>
              </a:extLst>
            </p:cNvPr>
            <p:cNvSpPr txBox="1"/>
            <p:nvPr/>
          </p:nvSpPr>
          <p:spPr>
            <a:xfrm>
              <a:off x="2707635" y="9716194"/>
              <a:ext cx="2143278" cy="830997"/>
            </a:xfrm>
            <a:prstGeom prst="rect">
              <a:avLst/>
            </a:prstGeom>
            <a:noFill/>
          </p:spPr>
          <p:txBody>
            <a:bodyPr wrap="square" rtlCol="0">
              <a:spAutoFit/>
            </a:bodyPr>
            <a:lstStyle/>
            <a:p>
              <a:pPr algn="ctr"/>
              <a:r>
                <a:rPr lang="en-AU" sz="1200" dirty="0">
                  <a:latin typeface="Grotesque Light" panose="020B0304020202020204" pitchFamily="34" charset="0"/>
                </a:rPr>
                <a:t>have heard insensitive or disparaging remarks about neurodivergent people from academic staff members</a:t>
              </a:r>
            </a:p>
          </p:txBody>
        </p:sp>
        <p:sp>
          <p:nvSpPr>
            <p:cNvPr id="36" name="TextBox 35">
              <a:extLst>
                <a:ext uri="{FF2B5EF4-FFF2-40B4-BE49-F238E27FC236}">
                  <a16:creationId xmlns:a16="http://schemas.microsoft.com/office/drawing/2014/main" id="{1F0879D4-40A1-5754-B90C-66D093CD011B}"/>
                </a:ext>
              </a:extLst>
            </p:cNvPr>
            <p:cNvSpPr txBox="1"/>
            <p:nvPr/>
          </p:nvSpPr>
          <p:spPr>
            <a:xfrm>
              <a:off x="5016767" y="9704204"/>
              <a:ext cx="2036383" cy="830997"/>
            </a:xfrm>
            <a:prstGeom prst="rect">
              <a:avLst/>
            </a:prstGeom>
            <a:noFill/>
          </p:spPr>
          <p:txBody>
            <a:bodyPr wrap="square" rtlCol="0">
              <a:spAutoFit/>
            </a:bodyPr>
            <a:lstStyle/>
            <a:p>
              <a:pPr algn="ctr"/>
              <a:r>
                <a:rPr lang="en-AU" sz="1200" dirty="0">
                  <a:latin typeface="Grotesque Light" panose="020B0304020202020204" pitchFamily="34" charset="0"/>
                </a:rPr>
                <a:t>have experienced offensive and negative comments about neurodivergence directed towards them</a:t>
              </a:r>
            </a:p>
          </p:txBody>
        </p:sp>
        <p:sp>
          <p:nvSpPr>
            <p:cNvPr id="37" name="TextBox 36">
              <a:extLst>
                <a:ext uri="{FF2B5EF4-FFF2-40B4-BE49-F238E27FC236}">
                  <a16:creationId xmlns:a16="http://schemas.microsoft.com/office/drawing/2014/main" id="{CC76D8F8-836F-8544-1845-DA29B9BACF32}"/>
                </a:ext>
              </a:extLst>
            </p:cNvPr>
            <p:cNvSpPr txBox="1"/>
            <p:nvPr/>
          </p:nvSpPr>
          <p:spPr>
            <a:xfrm>
              <a:off x="5062328" y="8592665"/>
              <a:ext cx="2517895" cy="1323439"/>
            </a:xfrm>
            <a:prstGeom prst="rect">
              <a:avLst/>
            </a:prstGeom>
            <a:noFill/>
          </p:spPr>
          <p:txBody>
            <a:bodyPr wrap="square">
              <a:spAutoFit/>
            </a:bodyPr>
            <a:lstStyle/>
            <a:p>
              <a:r>
                <a:rPr lang="en-AU" sz="8000" b="1" dirty="0">
                  <a:solidFill>
                    <a:srgbClr val="406D80"/>
                  </a:solidFill>
                  <a:latin typeface="Glacial Indifference"/>
                </a:rPr>
                <a:t>40%</a:t>
              </a:r>
              <a:endParaRPr lang="en-AU" sz="8000" dirty="0">
                <a:solidFill>
                  <a:srgbClr val="406D80"/>
                </a:solidFill>
              </a:endParaRPr>
            </a:p>
          </p:txBody>
        </p:sp>
      </p:grpSp>
      <p:sp>
        <p:nvSpPr>
          <p:cNvPr id="40" name="TextBox 39">
            <a:extLst>
              <a:ext uri="{FF2B5EF4-FFF2-40B4-BE49-F238E27FC236}">
                <a16:creationId xmlns:a16="http://schemas.microsoft.com/office/drawing/2014/main" id="{F0EFC607-E3F3-DCB1-CE15-986BB29CE095}"/>
              </a:ext>
              <a:ext uri="{C183D7F6-B498-43B3-948B-1728B52AA6E4}">
                <adec:decorative xmlns:adec="http://schemas.microsoft.com/office/drawing/2017/decorative" val="1"/>
              </a:ext>
            </a:extLst>
          </p:cNvPr>
          <p:cNvSpPr txBox="1"/>
          <p:nvPr/>
        </p:nvSpPr>
        <p:spPr>
          <a:xfrm>
            <a:off x="623084" y="6454713"/>
            <a:ext cx="3078960" cy="1769715"/>
          </a:xfrm>
          <a:prstGeom prst="rect">
            <a:avLst/>
          </a:prstGeom>
          <a:noFill/>
        </p:spPr>
        <p:txBody>
          <a:bodyPr wrap="square" rtlCol="0">
            <a:spAutoFit/>
          </a:bodyPr>
          <a:lstStyle/>
          <a:p>
            <a:pPr marL="171450" indent="-171450">
              <a:lnSpc>
                <a:spcPts val="1700"/>
              </a:lnSpc>
              <a:buFont typeface="Arial" panose="020B0604020202020204" pitchFamily="34" charset="0"/>
              <a:buChar char="•"/>
            </a:pPr>
            <a:r>
              <a:rPr lang="en-AU" sz="1200" dirty="0">
                <a:solidFill>
                  <a:srgbClr val="406D80"/>
                </a:solidFill>
                <a:ea typeface="Calibri"/>
                <a:cs typeface="Arial" panose="020B0604020202020204" pitchFamily="34" charset="0"/>
              </a:rPr>
              <a:t>“I </a:t>
            </a:r>
            <a:r>
              <a:rPr lang="en-AU" sz="1200" b="1" dirty="0">
                <a:solidFill>
                  <a:srgbClr val="406D80"/>
                </a:solidFill>
                <a:ea typeface="Calibri"/>
                <a:cs typeface="Arial" panose="020B0604020202020204" pitchFamily="34" charset="0"/>
              </a:rPr>
              <a:t>didn’t even know </a:t>
            </a:r>
            <a:r>
              <a:rPr lang="en-AU" sz="1200" dirty="0">
                <a:solidFill>
                  <a:srgbClr val="406D80"/>
                </a:solidFill>
                <a:ea typeface="Calibri"/>
                <a:cs typeface="Arial" panose="020B0604020202020204" pitchFamily="34" charset="0"/>
              </a:rPr>
              <a:t>they were an option”</a:t>
            </a:r>
          </a:p>
          <a:p>
            <a:pPr marL="171450" indent="-171450">
              <a:lnSpc>
                <a:spcPts val="1700"/>
              </a:lnSpc>
              <a:buFont typeface="Arial" panose="020B0604020202020204" pitchFamily="34" charset="0"/>
              <a:buChar char="•"/>
            </a:pPr>
            <a:r>
              <a:rPr lang="en-AU" sz="1200" dirty="0">
                <a:solidFill>
                  <a:srgbClr val="406D80"/>
                </a:solidFill>
              </a:rPr>
              <a:t>They are </a:t>
            </a:r>
            <a:r>
              <a:rPr lang="en-AU" sz="1200" b="1" dirty="0">
                <a:solidFill>
                  <a:srgbClr val="406D80"/>
                </a:solidFill>
              </a:rPr>
              <a:t>extremely hard </a:t>
            </a:r>
            <a:r>
              <a:rPr lang="en-AU" sz="1200" dirty="0">
                <a:solidFill>
                  <a:srgbClr val="406D80"/>
                </a:solidFill>
              </a:rPr>
              <a:t>to apply for</a:t>
            </a:r>
          </a:p>
          <a:p>
            <a:pPr marL="171450" indent="-171450">
              <a:lnSpc>
                <a:spcPts val="1700"/>
              </a:lnSpc>
              <a:buFont typeface="Arial" panose="020B0604020202020204" pitchFamily="34" charset="0"/>
              <a:buChar char="•"/>
            </a:pPr>
            <a:r>
              <a:rPr lang="en-AU" sz="1200" dirty="0">
                <a:solidFill>
                  <a:srgbClr val="406D80"/>
                </a:solidFill>
              </a:rPr>
              <a:t>Formal diagnoses are </a:t>
            </a:r>
            <a:r>
              <a:rPr lang="en-AU" sz="1200" b="1" dirty="0">
                <a:solidFill>
                  <a:srgbClr val="406D80"/>
                </a:solidFill>
              </a:rPr>
              <a:t>prohibitively expensive </a:t>
            </a:r>
            <a:r>
              <a:rPr lang="en-AU" sz="1200" dirty="0">
                <a:solidFill>
                  <a:srgbClr val="406D80"/>
                </a:solidFill>
              </a:rPr>
              <a:t>and </a:t>
            </a:r>
            <a:r>
              <a:rPr lang="en-AU" sz="1200" b="1" dirty="0">
                <a:solidFill>
                  <a:srgbClr val="406D80"/>
                </a:solidFill>
              </a:rPr>
              <a:t>waiting lists are too long</a:t>
            </a:r>
          </a:p>
          <a:p>
            <a:pPr marL="171450" indent="-171450">
              <a:lnSpc>
                <a:spcPts val="1700"/>
              </a:lnSpc>
              <a:buFont typeface="Arial" panose="020B0604020202020204" pitchFamily="34" charset="0"/>
              <a:buChar char="•"/>
            </a:pPr>
            <a:r>
              <a:rPr lang="en-AU" sz="1200" dirty="0">
                <a:solidFill>
                  <a:srgbClr val="406D80"/>
                </a:solidFill>
              </a:rPr>
              <a:t>“Their proposed accommodations </a:t>
            </a:r>
            <a:r>
              <a:rPr lang="en-AU" sz="1200" b="1" dirty="0">
                <a:solidFill>
                  <a:srgbClr val="406D80"/>
                </a:solidFill>
              </a:rPr>
              <a:t>wouldn’t meet my needs”</a:t>
            </a:r>
          </a:p>
          <a:p>
            <a:endParaRPr lang="en-AU" sz="1200" b="1" dirty="0">
              <a:solidFill>
                <a:srgbClr val="965A78"/>
              </a:solidFill>
            </a:endParaRPr>
          </a:p>
          <a:p>
            <a:pPr marL="171450" indent="-171450">
              <a:buFont typeface="Arial" panose="020B0604020202020204" pitchFamily="34" charset="0"/>
              <a:buChar char="•"/>
            </a:pPr>
            <a:endParaRPr lang="en-AU" sz="1200" dirty="0">
              <a:solidFill>
                <a:srgbClr val="965A78"/>
              </a:solidFill>
            </a:endParaRPr>
          </a:p>
        </p:txBody>
      </p:sp>
      <p:sp>
        <p:nvSpPr>
          <p:cNvPr id="42" name="TextBox 41">
            <a:extLst>
              <a:ext uri="{FF2B5EF4-FFF2-40B4-BE49-F238E27FC236}">
                <a16:creationId xmlns:a16="http://schemas.microsoft.com/office/drawing/2014/main" id="{8385E02B-9CCA-73B0-B8D6-4A72BEC773D3}"/>
              </a:ext>
              <a:ext uri="{C183D7F6-B498-43B3-948B-1728B52AA6E4}">
                <adec:decorative xmlns:adec="http://schemas.microsoft.com/office/drawing/2017/decorative" val="1"/>
              </a:ext>
            </a:extLst>
          </p:cNvPr>
          <p:cNvSpPr txBox="1"/>
          <p:nvPr/>
        </p:nvSpPr>
        <p:spPr>
          <a:xfrm>
            <a:off x="708325" y="5211003"/>
            <a:ext cx="1327734" cy="707886"/>
          </a:xfrm>
          <a:prstGeom prst="rect">
            <a:avLst/>
          </a:prstGeom>
          <a:noFill/>
        </p:spPr>
        <p:txBody>
          <a:bodyPr wrap="square" rtlCol="0">
            <a:spAutoFit/>
          </a:bodyPr>
          <a:lstStyle/>
          <a:p>
            <a:r>
              <a:rPr lang="en-AU" sz="4000" b="1" dirty="0">
                <a:solidFill>
                  <a:srgbClr val="406D80"/>
                </a:solidFill>
                <a:latin typeface="Glacial Indifference"/>
              </a:rPr>
              <a:t>only</a:t>
            </a:r>
          </a:p>
        </p:txBody>
      </p:sp>
    </p:spTree>
    <p:extLst>
      <p:ext uri="{BB962C8B-B14F-4D97-AF65-F5344CB8AC3E}">
        <p14:creationId xmlns:p14="http://schemas.microsoft.com/office/powerpoint/2010/main" val="9942677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240</TotalTime>
  <Words>265</Words>
  <Application>Microsoft Macintosh PowerPoint</Application>
  <PresentationFormat>Custom</PresentationFormat>
  <Paragraphs>48</Paragraphs>
  <Slides>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Aptos</vt:lpstr>
      <vt:lpstr>Aptos Display</vt:lpstr>
      <vt:lpstr>Arial</vt:lpstr>
      <vt:lpstr>Calibri</vt:lpstr>
      <vt:lpstr>Glacial Indifference</vt:lpstr>
      <vt:lpstr>Grotesque Light</vt:lpstr>
      <vt:lpstr>Office Theme</vt:lpstr>
      <vt:lpstr>The UoM Neurodiversity Project:  Student Needs-Analysis</vt:lpstr>
      <vt:lpstr>Page two</vt:lpstr>
    </vt:vector>
  </TitlesOfParts>
  <Company>The University of Melbourne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Jessica Riordan</dc:creator>
  <cp:lastModifiedBy>Matt Harrison</cp:lastModifiedBy>
  <cp:revision>3</cp:revision>
  <dcterms:created xsi:type="dcterms:W3CDTF">2024-08-08T06:40:50Z</dcterms:created>
  <dcterms:modified xsi:type="dcterms:W3CDTF">2024-08-13T01:42:51Z</dcterms:modified>
</cp:coreProperties>
</file>